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sldSz cx="12192000" cy="6858000"/>
  <p:notesSz cx="6858000" cy="9144000"/>
  <p:embeddedFontLst>
    <p:embeddedFont>
      <p:font typeface="OPPOSans B" panose="02010600030101010101" charset="-122"/>
      <p:regular r:id="rId28"/>
    </p:embeddedFont>
    <p:embeddedFont>
      <p:font typeface="OPPOSans H" panose="02010600030101010101" charset="-122"/>
      <p:regular r:id="rId29"/>
    </p:embeddedFont>
    <p:embeddedFont>
      <p:font typeface="OPPOSans R" panose="02010600030101010101" charset="-122"/>
      <p:regular r:id="rId30"/>
    </p:embeddedFont>
    <p:embeddedFont>
      <p:font typeface="Source Han Sans" panose="02010600030101010101" charset="-122"/>
      <p:regular r:id="rId31"/>
    </p:embeddedFont>
    <p:embeddedFont>
      <p:font typeface="Source Han Sans CN Bold" panose="02010600030101010101" charset="-122"/>
      <p:regular r:id="rId32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1" d="100"/>
          <a:sy n="71" d="100"/>
        </p:scale>
        <p:origin x="282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3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57385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2971575">
            <a:off x="6066310" y="973629"/>
            <a:ext cx="1859493" cy="1859493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  <a:alpha val="0"/>
                </a:schemeClr>
              </a:gs>
              <a:gs pos="100000">
                <a:schemeClr val="accent2">
                  <a:alpha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20292424">
            <a:off x="-861535" y="-1870201"/>
            <a:ext cx="5517653" cy="5517653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  <a:alpha val="10000"/>
                </a:schemeClr>
              </a:gs>
              <a:gs pos="100000">
                <a:schemeClr val="accent2">
                  <a:lumMod val="60000"/>
                  <a:lumOff val="40000"/>
                  <a:alpha val="32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-266700" y="0"/>
            <a:ext cx="12192000" cy="6858000"/>
          </a:xfrm>
          <a:custGeom>
            <a:avLst/>
            <a:gdLst>
              <a:gd name="connsiteX0" fmla="*/ 11312928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6702116 h 6858000"/>
              <a:gd name="connsiteX5" fmla="*/ 35522 w 12192000"/>
              <a:gd name="connsiteY5" fmla="*/ 6686253 h 6858000"/>
              <a:gd name="connsiteX6" fmla="*/ 2463801 w 12192000"/>
              <a:gd name="connsiteY6" fmla="*/ 5867400 h 6858000"/>
              <a:gd name="connsiteX7" fmla="*/ 5219701 w 12192000"/>
              <a:gd name="connsiteY7" fmla="*/ 5918200 h 6858000"/>
              <a:gd name="connsiteX8" fmla="*/ 7010401 w 12192000"/>
              <a:gd name="connsiteY8" fmla="*/ 5283200 h 6858000"/>
              <a:gd name="connsiteX9" fmla="*/ 8267701 w 12192000"/>
              <a:gd name="connsiteY9" fmla="*/ 4368800 h 6858000"/>
              <a:gd name="connsiteX10" fmla="*/ 9753303 w 12192000"/>
              <a:gd name="connsiteY10" fmla="*/ 4102100 h 6858000"/>
              <a:gd name="connsiteX11" fmla="*/ 9775436 w 12192000"/>
              <a:gd name="connsiteY11" fmla="*/ 4096261 h 6858000"/>
              <a:gd name="connsiteX12" fmla="*/ 9872640 w 12192000"/>
              <a:gd name="connsiteY12" fmla="*/ 4085901 h 6858000"/>
              <a:gd name="connsiteX13" fmla="*/ 10871964 w 12192000"/>
              <a:gd name="connsiteY13" fmla="*/ 3011090 h 6858000"/>
              <a:gd name="connsiteX14" fmla="*/ 10879893 w 12192000"/>
              <a:gd name="connsiteY14" fmla="*/ 2929399 h 6858000"/>
              <a:gd name="connsiteX15" fmla="*/ 10896601 w 12192000"/>
              <a:gd name="connsiteY15" fmla="*/ 2844800 h 6858000"/>
              <a:gd name="connsiteX16" fmla="*/ 10899119 w 12192000"/>
              <a:gd name="connsiteY16" fmla="*/ 2673412 h 6858000"/>
              <a:gd name="connsiteX17" fmla="*/ 10885081 w 12192000"/>
              <a:gd name="connsiteY17" fmla="*/ 2593548 h 6858000"/>
              <a:gd name="connsiteX18" fmla="*/ 10877638 w 12192000"/>
              <a:gd name="connsiteY18" fmla="*/ 2498494 h 6858000"/>
              <a:gd name="connsiteX19" fmla="*/ 10816392 w 12192000"/>
              <a:gd name="connsiteY19" fmla="*/ 2262974 h 6858000"/>
              <a:gd name="connsiteX20" fmla="*/ 10744803 w 12192000"/>
              <a:gd name="connsiteY20" fmla="*/ 2108945 h 6858000"/>
              <a:gd name="connsiteX21" fmla="*/ 10738645 w 12192000"/>
              <a:gd name="connsiteY21" fmla="*/ 2091531 h 6858000"/>
              <a:gd name="connsiteX22" fmla="*/ 10541001 w 12192000"/>
              <a:gd name="connsiteY22" fmla="*/ 1371600 h 6858000"/>
              <a:gd name="connsiteX23" fmla="*/ 10544822 w 12192000"/>
              <a:gd name="connsiteY23" fmla="*/ 1332977 h 6858000"/>
              <a:gd name="connsiteX24" fmla="*/ 10541001 w 12192000"/>
              <a:gd name="connsiteY24" fmla="*/ 1257301 h 6858000"/>
              <a:gd name="connsiteX25" fmla="*/ 11308933 w 12192000"/>
              <a:gd name="connsiteY25" fmla="*/ 1821 h 6858000"/>
            </a:gdLst>
            <a:ahLst/>
            <a:cxnLst/>
            <a:rect l="l" t="t" r="r" b="b"/>
            <a:pathLst>
              <a:path w="12192000" h="6858000">
                <a:moveTo>
                  <a:pt x="11312928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6702116"/>
                </a:lnTo>
                <a:lnTo>
                  <a:pt x="35522" y="6686253"/>
                </a:lnTo>
                <a:cubicBezTo>
                  <a:pt x="678260" y="6404372"/>
                  <a:pt x="1757363" y="5991225"/>
                  <a:pt x="2463801" y="5867400"/>
                </a:cubicBezTo>
                <a:cubicBezTo>
                  <a:pt x="3405718" y="5702300"/>
                  <a:pt x="4461935" y="6015567"/>
                  <a:pt x="5219701" y="5918200"/>
                </a:cubicBezTo>
                <a:cubicBezTo>
                  <a:pt x="5977468" y="5820833"/>
                  <a:pt x="6502402" y="5541433"/>
                  <a:pt x="7010401" y="5283200"/>
                </a:cubicBezTo>
                <a:cubicBezTo>
                  <a:pt x="7518401" y="5024967"/>
                  <a:pt x="7742768" y="4588933"/>
                  <a:pt x="8267701" y="4368800"/>
                </a:cubicBezTo>
                <a:cubicBezTo>
                  <a:pt x="8661401" y="4203700"/>
                  <a:pt x="9282510" y="4200525"/>
                  <a:pt x="9753303" y="4102100"/>
                </a:cubicBezTo>
                <a:lnTo>
                  <a:pt x="9775436" y="4096261"/>
                </a:lnTo>
                <a:lnTo>
                  <a:pt x="9872640" y="4085901"/>
                </a:lnTo>
                <a:cubicBezTo>
                  <a:pt x="10350579" y="4007524"/>
                  <a:pt x="10765727" y="3583520"/>
                  <a:pt x="10871964" y="3011090"/>
                </a:cubicBezTo>
                <a:lnTo>
                  <a:pt x="10879893" y="2929399"/>
                </a:lnTo>
                <a:lnTo>
                  <a:pt x="10896601" y="2844800"/>
                </a:lnTo>
                <a:cubicBezTo>
                  <a:pt x="10904538" y="2790825"/>
                  <a:pt x="10904770" y="2733378"/>
                  <a:pt x="10899119" y="2673412"/>
                </a:cubicBezTo>
                <a:lnTo>
                  <a:pt x="10885081" y="2593548"/>
                </a:lnTo>
                <a:lnTo>
                  <a:pt x="10877638" y="2498494"/>
                </a:lnTo>
                <a:cubicBezTo>
                  <a:pt x="10863957" y="2417017"/>
                  <a:pt x="10843349" y="2338180"/>
                  <a:pt x="10816392" y="2262974"/>
                </a:cubicBezTo>
                <a:lnTo>
                  <a:pt x="10744803" y="2108945"/>
                </a:lnTo>
                <a:lnTo>
                  <a:pt x="10738645" y="2091531"/>
                </a:lnTo>
                <a:cubicBezTo>
                  <a:pt x="10640485" y="1825625"/>
                  <a:pt x="10535710" y="1565275"/>
                  <a:pt x="10541001" y="1371600"/>
                </a:cubicBezTo>
                <a:lnTo>
                  <a:pt x="10544822" y="1332977"/>
                </a:lnTo>
                <a:lnTo>
                  <a:pt x="10541001" y="1257301"/>
                </a:lnTo>
                <a:cubicBezTo>
                  <a:pt x="10541001" y="709879"/>
                  <a:pt x="10853029" y="235335"/>
                  <a:pt x="11308933" y="1821"/>
                </a:cubicBezTo>
                <a:close/>
              </a:path>
            </a:pathLst>
          </a:custGeom>
          <a:gradFill>
            <a:gsLst>
              <a:gs pos="0">
                <a:schemeClr val="accent2">
                  <a:alpha val="99000"/>
                </a:schemeClr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11312928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6702116 h 6858000"/>
              <a:gd name="connsiteX5" fmla="*/ 35522 w 12192000"/>
              <a:gd name="connsiteY5" fmla="*/ 6686253 h 6858000"/>
              <a:gd name="connsiteX6" fmla="*/ 2463801 w 12192000"/>
              <a:gd name="connsiteY6" fmla="*/ 5867400 h 6858000"/>
              <a:gd name="connsiteX7" fmla="*/ 5219701 w 12192000"/>
              <a:gd name="connsiteY7" fmla="*/ 5918200 h 6858000"/>
              <a:gd name="connsiteX8" fmla="*/ 7010401 w 12192000"/>
              <a:gd name="connsiteY8" fmla="*/ 5283200 h 6858000"/>
              <a:gd name="connsiteX9" fmla="*/ 8267701 w 12192000"/>
              <a:gd name="connsiteY9" fmla="*/ 4368800 h 6858000"/>
              <a:gd name="connsiteX10" fmla="*/ 9753303 w 12192000"/>
              <a:gd name="connsiteY10" fmla="*/ 4102100 h 6858000"/>
              <a:gd name="connsiteX11" fmla="*/ 9775436 w 12192000"/>
              <a:gd name="connsiteY11" fmla="*/ 4096261 h 6858000"/>
              <a:gd name="connsiteX12" fmla="*/ 9872640 w 12192000"/>
              <a:gd name="connsiteY12" fmla="*/ 4085901 h 6858000"/>
              <a:gd name="connsiteX13" fmla="*/ 10871964 w 12192000"/>
              <a:gd name="connsiteY13" fmla="*/ 3011090 h 6858000"/>
              <a:gd name="connsiteX14" fmla="*/ 10879893 w 12192000"/>
              <a:gd name="connsiteY14" fmla="*/ 2929399 h 6858000"/>
              <a:gd name="connsiteX15" fmla="*/ 10896601 w 12192000"/>
              <a:gd name="connsiteY15" fmla="*/ 2844800 h 6858000"/>
              <a:gd name="connsiteX16" fmla="*/ 10899119 w 12192000"/>
              <a:gd name="connsiteY16" fmla="*/ 2673412 h 6858000"/>
              <a:gd name="connsiteX17" fmla="*/ 10885081 w 12192000"/>
              <a:gd name="connsiteY17" fmla="*/ 2593548 h 6858000"/>
              <a:gd name="connsiteX18" fmla="*/ 10877638 w 12192000"/>
              <a:gd name="connsiteY18" fmla="*/ 2498494 h 6858000"/>
              <a:gd name="connsiteX19" fmla="*/ 10816392 w 12192000"/>
              <a:gd name="connsiteY19" fmla="*/ 2262974 h 6858000"/>
              <a:gd name="connsiteX20" fmla="*/ 10744803 w 12192000"/>
              <a:gd name="connsiteY20" fmla="*/ 2108945 h 6858000"/>
              <a:gd name="connsiteX21" fmla="*/ 10738645 w 12192000"/>
              <a:gd name="connsiteY21" fmla="*/ 2091531 h 6858000"/>
              <a:gd name="connsiteX22" fmla="*/ 10541001 w 12192000"/>
              <a:gd name="connsiteY22" fmla="*/ 1371600 h 6858000"/>
              <a:gd name="connsiteX23" fmla="*/ 10544822 w 12192000"/>
              <a:gd name="connsiteY23" fmla="*/ 1332977 h 6858000"/>
              <a:gd name="connsiteX24" fmla="*/ 10541001 w 12192000"/>
              <a:gd name="connsiteY24" fmla="*/ 1257301 h 6858000"/>
              <a:gd name="connsiteX25" fmla="*/ 11308933 w 12192000"/>
              <a:gd name="connsiteY25" fmla="*/ 1821 h 6858000"/>
            </a:gdLst>
            <a:ahLst/>
            <a:cxnLst/>
            <a:rect l="l" t="t" r="r" b="b"/>
            <a:pathLst>
              <a:path w="12192000" h="6858000">
                <a:moveTo>
                  <a:pt x="11312928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6702116"/>
                </a:lnTo>
                <a:lnTo>
                  <a:pt x="35522" y="6686253"/>
                </a:lnTo>
                <a:cubicBezTo>
                  <a:pt x="678260" y="6404372"/>
                  <a:pt x="1757363" y="5991225"/>
                  <a:pt x="2463801" y="5867400"/>
                </a:cubicBezTo>
                <a:cubicBezTo>
                  <a:pt x="3405718" y="5702300"/>
                  <a:pt x="4461935" y="6015567"/>
                  <a:pt x="5219701" y="5918200"/>
                </a:cubicBezTo>
                <a:cubicBezTo>
                  <a:pt x="5977468" y="5820833"/>
                  <a:pt x="6502402" y="5541433"/>
                  <a:pt x="7010401" y="5283200"/>
                </a:cubicBezTo>
                <a:cubicBezTo>
                  <a:pt x="7518401" y="5024967"/>
                  <a:pt x="7742768" y="4588933"/>
                  <a:pt x="8267701" y="4368800"/>
                </a:cubicBezTo>
                <a:cubicBezTo>
                  <a:pt x="8661401" y="4203700"/>
                  <a:pt x="9282510" y="4200525"/>
                  <a:pt x="9753303" y="4102100"/>
                </a:cubicBezTo>
                <a:lnTo>
                  <a:pt x="9775436" y="4096261"/>
                </a:lnTo>
                <a:lnTo>
                  <a:pt x="9872640" y="4085901"/>
                </a:lnTo>
                <a:cubicBezTo>
                  <a:pt x="10350579" y="4007524"/>
                  <a:pt x="10765727" y="3583520"/>
                  <a:pt x="10871964" y="3011090"/>
                </a:cubicBezTo>
                <a:lnTo>
                  <a:pt x="10879893" y="2929399"/>
                </a:lnTo>
                <a:lnTo>
                  <a:pt x="10896601" y="2844800"/>
                </a:lnTo>
                <a:cubicBezTo>
                  <a:pt x="10904538" y="2790825"/>
                  <a:pt x="10904770" y="2733378"/>
                  <a:pt x="10899119" y="2673412"/>
                </a:cubicBezTo>
                <a:lnTo>
                  <a:pt x="10885081" y="2593548"/>
                </a:lnTo>
                <a:lnTo>
                  <a:pt x="10877638" y="2498494"/>
                </a:lnTo>
                <a:cubicBezTo>
                  <a:pt x="10863957" y="2417017"/>
                  <a:pt x="10843349" y="2338180"/>
                  <a:pt x="10816392" y="2262974"/>
                </a:cubicBezTo>
                <a:lnTo>
                  <a:pt x="10744803" y="2108945"/>
                </a:lnTo>
                <a:lnTo>
                  <a:pt x="10738645" y="2091531"/>
                </a:lnTo>
                <a:cubicBezTo>
                  <a:pt x="10640485" y="1825625"/>
                  <a:pt x="10535710" y="1565275"/>
                  <a:pt x="10541001" y="1371600"/>
                </a:cubicBezTo>
                <a:lnTo>
                  <a:pt x="10544822" y="1332977"/>
                </a:lnTo>
                <a:lnTo>
                  <a:pt x="10541001" y="1257301"/>
                </a:lnTo>
                <a:cubicBezTo>
                  <a:pt x="10541001" y="709879"/>
                  <a:pt x="10853029" y="235335"/>
                  <a:pt x="11308933" y="1821"/>
                </a:cubicBezTo>
                <a:close/>
              </a:path>
            </a:pathLst>
          </a:custGeom>
          <a:gradFill>
            <a:gsLst>
              <a:gs pos="27000">
                <a:schemeClr val="accent1"/>
              </a:gs>
              <a:gs pos="100000">
                <a:schemeClr val="accent2"/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4038600" y="2485878"/>
            <a:ext cx="8118785" cy="4372121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标题 1"/>
          <p:cNvSpPr txBox="1"/>
          <p:nvPr/>
        </p:nvSpPr>
        <p:spPr>
          <a:xfrm>
            <a:off x="426883" y="1484525"/>
            <a:ext cx="7905750" cy="258667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71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疲劳检测模型分析报告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648700" y="2362379"/>
            <a:ext cx="610616" cy="610616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689076" y="1634397"/>
            <a:ext cx="353151" cy="353151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52700" y="5565780"/>
            <a:ext cx="578874" cy="578874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349991">
            <a:off x="11457839" y="586853"/>
            <a:ext cx="1539544" cy="1539544"/>
          </a:xfrm>
          <a:prstGeom prst="ellipse">
            <a:avLst/>
          </a:prstGeom>
          <a:gradFill>
            <a:gsLst>
              <a:gs pos="0">
                <a:schemeClr val="accent1">
                  <a:alpha val="68000"/>
                </a:schemeClr>
              </a:gs>
              <a:gs pos="100000">
                <a:schemeClr val="accent2">
                  <a:alpha val="6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-10211" y="516852"/>
            <a:ext cx="3908087" cy="743548"/>
          </a:xfrm>
          <a:custGeom>
            <a:avLst/>
            <a:gdLst>
              <a:gd name="connsiteX0" fmla="*/ 0 w 3425499"/>
              <a:gd name="connsiteY0" fmla="*/ 0 h 743548"/>
              <a:gd name="connsiteX1" fmla="*/ 3053725 w 3425499"/>
              <a:gd name="connsiteY1" fmla="*/ 0 h 743548"/>
              <a:gd name="connsiteX2" fmla="*/ 3425499 w 3425499"/>
              <a:gd name="connsiteY2" fmla="*/ 371774 h 743548"/>
              <a:gd name="connsiteX3" fmla="*/ 3053725 w 3425499"/>
              <a:gd name="connsiteY3" fmla="*/ 743548 h 743548"/>
              <a:gd name="connsiteX4" fmla="*/ 0 w 3425499"/>
              <a:gd name="connsiteY4" fmla="*/ 743548 h 743548"/>
            </a:gdLst>
            <a:ahLst/>
            <a:cxnLst/>
            <a:rect l="l" t="t" r="r" b="b"/>
            <a:pathLst>
              <a:path w="3425499" h="743548">
                <a:moveTo>
                  <a:pt x="0" y="0"/>
                </a:moveTo>
                <a:lnTo>
                  <a:pt x="3053725" y="0"/>
                </a:lnTo>
                <a:cubicBezTo>
                  <a:pt x="3259050" y="0"/>
                  <a:pt x="3425499" y="166449"/>
                  <a:pt x="3425499" y="371774"/>
                </a:cubicBezTo>
                <a:cubicBezTo>
                  <a:pt x="3425499" y="577099"/>
                  <a:pt x="3259050" y="743548"/>
                  <a:pt x="3053725" y="743548"/>
                </a:cubicBezTo>
                <a:lnTo>
                  <a:pt x="0" y="743548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71514" y="704923"/>
            <a:ext cx="2958699" cy="367406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69994" y="4308035"/>
            <a:ext cx="4967206" cy="47264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5240" cap="sq">
            <a:solidFill>
              <a:schemeClr val="accent1">
                <a:alpha val="100000"/>
              </a:schemeClr>
            </a:solidFill>
            <a:miter/>
          </a:ln>
          <a:effectLst>
            <a:outerShdw blurRad="152400" dist="45720" dir="2699995" algn="tl" rotWithShape="0">
              <a:schemeClr val="accent1">
                <a:alpha val="50000"/>
              </a:schemeClr>
            </a:outerShdw>
          </a:effectLst>
        </p:spPr>
        <p:txBody>
          <a:bodyPr vert="horz" wrap="square" lIns="109728" tIns="54864" rIns="109728" bIns="54864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57666" y="4254077"/>
            <a:ext cx="5046233" cy="57914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13500000" scaled="0"/>
          </a:gradFill>
          <a:ln w="7620" cap="sq">
            <a:solidFill>
              <a:schemeClr val="bg1">
                <a:alpha val="100000"/>
              </a:schemeClr>
            </a:solidFill>
            <a:miter/>
          </a:ln>
          <a:effectLst>
            <a:outerShdw blurRad="88900" dist="88900" dir="2700000" algn="tl" rotWithShape="0">
              <a:schemeClr val="accent1">
                <a:lumMod val="50000"/>
                <a:alpha val="44000"/>
              </a:schemeClr>
            </a:outerShdw>
          </a:effectLst>
        </p:spPr>
        <p:txBody>
          <a:bodyPr vert="horz" wrap="square" lIns="109728" tIns="54864" rIns="109728" bIns="54864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79262" y="4393314"/>
            <a:ext cx="296153" cy="296153"/>
          </a:xfrm>
          <a:prstGeom prst="ellipse">
            <a:avLst/>
          </a:prstGeom>
          <a:gradFill>
            <a:gsLst>
              <a:gs pos="34000">
                <a:schemeClr val="accent3">
                  <a:lumMod val="75000"/>
                </a:schemeClr>
              </a:gs>
              <a:gs pos="100000">
                <a:schemeClr val="accent3"/>
              </a:gs>
            </a:gsLst>
            <a:lin ang="2700000" scaled="0"/>
          </a:gradFill>
          <a:ln w="11430" cap="sq">
            <a:solidFill>
              <a:schemeClr val="bg1"/>
            </a:solidFill>
            <a:miter/>
          </a:ln>
          <a:effectLst>
            <a:outerShdw blurRad="121920" dist="45720" dir="2699995" algn="tl" rotWithShape="0">
              <a:schemeClr val="accent1">
                <a:alpha val="52000"/>
              </a:schemeClr>
            </a:outerShdw>
          </a:effectLst>
        </p:spPr>
        <p:txBody>
          <a:bodyPr vert="horz" wrap="square" lIns="109728" tIns="54864" rIns="109728" bIns="54864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221436" y="4405152"/>
            <a:ext cx="1023952" cy="27699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主讲人：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3234477" y="4405152"/>
            <a:ext cx="887681" cy="27699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时间：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2190205" y="4422274"/>
            <a:ext cx="801917" cy="26815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0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</a:rPr>
              <a:t>陈志超</a:t>
            </a:r>
            <a:endParaRPr kumimoji="1" lang="zh-CN" altLang="en-US" dirty="0"/>
          </a:p>
        </p:txBody>
      </p:sp>
      <p:sp>
        <p:nvSpPr>
          <p:cNvPr id="21" name="标题 1"/>
          <p:cNvSpPr txBox="1"/>
          <p:nvPr/>
        </p:nvSpPr>
        <p:spPr>
          <a:xfrm>
            <a:off x="3897876" y="4271542"/>
            <a:ext cx="1463018" cy="48203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dirty="0"/>
              <a:t>2025.4.22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57385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2971575">
            <a:off x="6066310" y="973629"/>
            <a:ext cx="1859493" cy="1859493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  <a:alpha val="0"/>
                </a:schemeClr>
              </a:gs>
              <a:gs pos="100000">
                <a:schemeClr val="accent2">
                  <a:alpha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20292424">
            <a:off x="-861535" y="-1870201"/>
            <a:ext cx="5517653" cy="5517653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  <a:alpha val="10000"/>
                </a:schemeClr>
              </a:gs>
              <a:gs pos="100000">
                <a:schemeClr val="accent2">
                  <a:lumMod val="60000"/>
                  <a:lumOff val="40000"/>
                  <a:alpha val="32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-266700" y="0"/>
            <a:ext cx="12192000" cy="6858000"/>
          </a:xfrm>
          <a:custGeom>
            <a:avLst/>
            <a:gdLst>
              <a:gd name="connsiteX0" fmla="*/ 11312928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6702116 h 6858000"/>
              <a:gd name="connsiteX5" fmla="*/ 35522 w 12192000"/>
              <a:gd name="connsiteY5" fmla="*/ 6686253 h 6858000"/>
              <a:gd name="connsiteX6" fmla="*/ 2463801 w 12192000"/>
              <a:gd name="connsiteY6" fmla="*/ 5867400 h 6858000"/>
              <a:gd name="connsiteX7" fmla="*/ 5219701 w 12192000"/>
              <a:gd name="connsiteY7" fmla="*/ 5918200 h 6858000"/>
              <a:gd name="connsiteX8" fmla="*/ 7010401 w 12192000"/>
              <a:gd name="connsiteY8" fmla="*/ 5283200 h 6858000"/>
              <a:gd name="connsiteX9" fmla="*/ 8267701 w 12192000"/>
              <a:gd name="connsiteY9" fmla="*/ 4368800 h 6858000"/>
              <a:gd name="connsiteX10" fmla="*/ 9753303 w 12192000"/>
              <a:gd name="connsiteY10" fmla="*/ 4102100 h 6858000"/>
              <a:gd name="connsiteX11" fmla="*/ 9775436 w 12192000"/>
              <a:gd name="connsiteY11" fmla="*/ 4096261 h 6858000"/>
              <a:gd name="connsiteX12" fmla="*/ 9872640 w 12192000"/>
              <a:gd name="connsiteY12" fmla="*/ 4085901 h 6858000"/>
              <a:gd name="connsiteX13" fmla="*/ 10871964 w 12192000"/>
              <a:gd name="connsiteY13" fmla="*/ 3011090 h 6858000"/>
              <a:gd name="connsiteX14" fmla="*/ 10879893 w 12192000"/>
              <a:gd name="connsiteY14" fmla="*/ 2929399 h 6858000"/>
              <a:gd name="connsiteX15" fmla="*/ 10896601 w 12192000"/>
              <a:gd name="connsiteY15" fmla="*/ 2844800 h 6858000"/>
              <a:gd name="connsiteX16" fmla="*/ 10899119 w 12192000"/>
              <a:gd name="connsiteY16" fmla="*/ 2673412 h 6858000"/>
              <a:gd name="connsiteX17" fmla="*/ 10885081 w 12192000"/>
              <a:gd name="connsiteY17" fmla="*/ 2593548 h 6858000"/>
              <a:gd name="connsiteX18" fmla="*/ 10877638 w 12192000"/>
              <a:gd name="connsiteY18" fmla="*/ 2498494 h 6858000"/>
              <a:gd name="connsiteX19" fmla="*/ 10816392 w 12192000"/>
              <a:gd name="connsiteY19" fmla="*/ 2262974 h 6858000"/>
              <a:gd name="connsiteX20" fmla="*/ 10744803 w 12192000"/>
              <a:gd name="connsiteY20" fmla="*/ 2108945 h 6858000"/>
              <a:gd name="connsiteX21" fmla="*/ 10738645 w 12192000"/>
              <a:gd name="connsiteY21" fmla="*/ 2091531 h 6858000"/>
              <a:gd name="connsiteX22" fmla="*/ 10541001 w 12192000"/>
              <a:gd name="connsiteY22" fmla="*/ 1371600 h 6858000"/>
              <a:gd name="connsiteX23" fmla="*/ 10544822 w 12192000"/>
              <a:gd name="connsiteY23" fmla="*/ 1332977 h 6858000"/>
              <a:gd name="connsiteX24" fmla="*/ 10541001 w 12192000"/>
              <a:gd name="connsiteY24" fmla="*/ 1257301 h 6858000"/>
              <a:gd name="connsiteX25" fmla="*/ 11308933 w 12192000"/>
              <a:gd name="connsiteY25" fmla="*/ 1821 h 6858000"/>
            </a:gdLst>
            <a:ahLst/>
            <a:cxnLst/>
            <a:rect l="l" t="t" r="r" b="b"/>
            <a:pathLst>
              <a:path w="12192000" h="6858000">
                <a:moveTo>
                  <a:pt x="11312928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6702116"/>
                </a:lnTo>
                <a:lnTo>
                  <a:pt x="35522" y="6686253"/>
                </a:lnTo>
                <a:cubicBezTo>
                  <a:pt x="678260" y="6404372"/>
                  <a:pt x="1757363" y="5991225"/>
                  <a:pt x="2463801" y="5867400"/>
                </a:cubicBezTo>
                <a:cubicBezTo>
                  <a:pt x="3405718" y="5702300"/>
                  <a:pt x="4461935" y="6015567"/>
                  <a:pt x="5219701" y="5918200"/>
                </a:cubicBezTo>
                <a:cubicBezTo>
                  <a:pt x="5977468" y="5820833"/>
                  <a:pt x="6502402" y="5541433"/>
                  <a:pt x="7010401" y="5283200"/>
                </a:cubicBezTo>
                <a:cubicBezTo>
                  <a:pt x="7518401" y="5024967"/>
                  <a:pt x="7742768" y="4588933"/>
                  <a:pt x="8267701" y="4368800"/>
                </a:cubicBezTo>
                <a:cubicBezTo>
                  <a:pt x="8661401" y="4203700"/>
                  <a:pt x="9282510" y="4200525"/>
                  <a:pt x="9753303" y="4102100"/>
                </a:cubicBezTo>
                <a:lnTo>
                  <a:pt x="9775436" y="4096261"/>
                </a:lnTo>
                <a:lnTo>
                  <a:pt x="9872640" y="4085901"/>
                </a:lnTo>
                <a:cubicBezTo>
                  <a:pt x="10350579" y="4007524"/>
                  <a:pt x="10765727" y="3583520"/>
                  <a:pt x="10871964" y="3011090"/>
                </a:cubicBezTo>
                <a:lnTo>
                  <a:pt x="10879893" y="2929399"/>
                </a:lnTo>
                <a:lnTo>
                  <a:pt x="10896601" y="2844800"/>
                </a:lnTo>
                <a:cubicBezTo>
                  <a:pt x="10904538" y="2790825"/>
                  <a:pt x="10904770" y="2733378"/>
                  <a:pt x="10899119" y="2673412"/>
                </a:cubicBezTo>
                <a:lnTo>
                  <a:pt x="10885081" y="2593548"/>
                </a:lnTo>
                <a:lnTo>
                  <a:pt x="10877638" y="2498494"/>
                </a:lnTo>
                <a:cubicBezTo>
                  <a:pt x="10863957" y="2417017"/>
                  <a:pt x="10843349" y="2338180"/>
                  <a:pt x="10816392" y="2262974"/>
                </a:cubicBezTo>
                <a:lnTo>
                  <a:pt x="10744803" y="2108945"/>
                </a:lnTo>
                <a:lnTo>
                  <a:pt x="10738645" y="2091531"/>
                </a:lnTo>
                <a:cubicBezTo>
                  <a:pt x="10640485" y="1825625"/>
                  <a:pt x="10535710" y="1565275"/>
                  <a:pt x="10541001" y="1371600"/>
                </a:cubicBezTo>
                <a:lnTo>
                  <a:pt x="10544822" y="1332977"/>
                </a:lnTo>
                <a:lnTo>
                  <a:pt x="10541001" y="1257301"/>
                </a:lnTo>
                <a:cubicBezTo>
                  <a:pt x="10541001" y="709879"/>
                  <a:pt x="10853029" y="235335"/>
                  <a:pt x="11308933" y="1821"/>
                </a:cubicBezTo>
                <a:close/>
              </a:path>
            </a:pathLst>
          </a:custGeom>
          <a:gradFill>
            <a:gsLst>
              <a:gs pos="0">
                <a:schemeClr val="accent2">
                  <a:alpha val="99000"/>
                </a:schemeClr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11312928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6702116 h 6858000"/>
              <a:gd name="connsiteX5" fmla="*/ 35522 w 12192000"/>
              <a:gd name="connsiteY5" fmla="*/ 6686253 h 6858000"/>
              <a:gd name="connsiteX6" fmla="*/ 2463801 w 12192000"/>
              <a:gd name="connsiteY6" fmla="*/ 5867400 h 6858000"/>
              <a:gd name="connsiteX7" fmla="*/ 5219701 w 12192000"/>
              <a:gd name="connsiteY7" fmla="*/ 5918200 h 6858000"/>
              <a:gd name="connsiteX8" fmla="*/ 7010401 w 12192000"/>
              <a:gd name="connsiteY8" fmla="*/ 5283200 h 6858000"/>
              <a:gd name="connsiteX9" fmla="*/ 8267701 w 12192000"/>
              <a:gd name="connsiteY9" fmla="*/ 4368800 h 6858000"/>
              <a:gd name="connsiteX10" fmla="*/ 9753303 w 12192000"/>
              <a:gd name="connsiteY10" fmla="*/ 4102100 h 6858000"/>
              <a:gd name="connsiteX11" fmla="*/ 9775436 w 12192000"/>
              <a:gd name="connsiteY11" fmla="*/ 4096261 h 6858000"/>
              <a:gd name="connsiteX12" fmla="*/ 9872640 w 12192000"/>
              <a:gd name="connsiteY12" fmla="*/ 4085901 h 6858000"/>
              <a:gd name="connsiteX13" fmla="*/ 10871964 w 12192000"/>
              <a:gd name="connsiteY13" fmla="*/ 3011090 h 6858000"/>
              <a:gd name="connsiteX14" fmla="*/ 10879893 w 12192000"/>
              <a:gd name="connsiteY14" fmla="*/ 2929399 h 6858000"/>
              <a:gd name="connsiteX15" fmla="*/ 10896601 w 12192000"/>
              <a:gd name="connsiteY15" fmla="*/ 2844800 h 6858000"/>
              <a:gd name="connsiteX16" fmla="*/ 10899119 w 12192000"/>
              <a:gd name="connsiteY16" fmla="*/ 2673412 h 6858000"/>
              <a:gd name="connsiteX17" fmla="*/ 10885081 w 12192000"/>
              <a:gd name="connsiteY17" fmla="*/ 2593548 h 6858000"/>
              <a:gd name="connsiteX18" fmla="*/ 10877638 w 12192000"/>
              <a:gd name="connsiteY18" fmla="*/ 2498494 h 6858000"/>
              <a:gd name="connsiteX19" fmla="*/ 10816392 w 12192000"/>
              <a:gd name="connsiteY19" fmla="*/ 2262974 h 6858000"/>
              <a:gd name="connsiteX20" fmla="*/ 10744803 w 12192000"/>
              <a:gd name="connsiteY20" fmla="*/ 2108945 h 6858000"/>
              <a:gd name="connsiteX21" fmla="*/ 10738645 w 12192000"/>
              <a:gd name="connsiteY21" fmla="*/ 2091531 h 6858000"/>
              <a:gd name="connsiteX22" fmla="*/ 10541001 w 12192000"/>
              <a:gd name="connsiteY22" fmla="*/ 1371600 h 6858000"/>
              <a:gd name="connsiteX23" fmla="*/ 10544822 w 12192000"/>
              <a:gd name="connsiteY23" fmla="*/ 1332977 h 6858000"/>
              <a:gd name="connsiteX24" fmla="*/ 10541001 w 12192000"/>
              <a:gd name="connsiteY24" fmla="*/ 1257301 h 6858000"/>
              <a:gd name="connsiteX25" fmla="*/ 11308933 w 12192000"/>
              <a:gd name="connsiteY25" fmla="*/ 1821 h 6858000"/>
            </a:gdLst>
            <a:ahLst/>
            <a:cxnLst/>
            <a:rect l="l" t="t" r="r" b="b"/>
            <a:pathLst>
              <a:path w="12192000" h="6858000">
                <a:moveTo>
                  <a:pt x="11312928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6702116"/>
                </a:lnTo>
                <a:lnTo>
                  <a:pt x="35522" y="6686253"/>
                </a:lnTo>
                <a:cubicBezTo>
                  <a:pt x="678260" y="6404372"/>
                  <a:pt x="1757363" y="5991225"/>
                  <a:pt x="2463801" y="5867400"/>
                </a:cubicBezTo>
                <a:cubicBezTo>
                  <a:pt x="3405718" y="5702300"/>
                  <a:pt x="4461935" y="6015567"/>
                  <a:pt x="5219701" y="5918200"/>
                </a:cubicBezTo>
                <a:cubicBezTo>
                  <a:pt x="5977468" y="5820833"/>
                  <a:pt x="6502402" y="5541433"/>
                  <a:pt x="7010401" y="5283200"/>
                </a:cubicBezTo>
                <a:cubicBezTo>
                  <a:pt x="7518401" y="5024967"/>
                  <a:pt x="7742768" y="4588933"/>
                  <a:pt x="8267701" y="4368800"/>
                </a:cubicBezTo>
                <a:cubicBezTo>
                  <a:pt x="8661401" y="4203700"/>
                  <a:pt x="9282510" y="4200525"/>
                  <a:pt x="9753303" y="4102100"/>
                </a:cubicBezTo>
                <a:lnTo>
                  <a:pt x="9775436" y="4096261"/>
                </a:lnTo>
                <a:lnTo>
                  <a:pt x="9872640" y="4085901"/>
                </a:lnTo>
                <a:cubicBezTo>
                  <a:pt x="10350579" y="4007524"/>
                  <a:pt x="10765727" y="3583520"/>
                  <a:pt x="10871964" y="3011090"/>
                </a:cubicBezTo>
                <a:lnTo>
                  <a:pt x="10879893" y="2929399"/>
                </a:lnTo>
                <a:lnTo>
                  <a:pt x="10896601" y="2844800"/>
                </a:lnTo>
                <a:cubicBezTo>
                  <a:pt x="10904538" y="2790825"/>
                  <a:pt x="10904770" y="2733378"/>
                  <a:pt x="10899119" y="2673412"/>
                </a:cubicBezTo>
                <a:lnTo>
                  <a:pt x="10885081" y="2593548"/>
                </a:lnTo>
                <a:lnTo>
                  <a:pt x="10877638" y="2498494"/>
                </a:lnTo>
                <a:cubicBezTo>
                  <a:pt x="10863957" y="2417017"/>
                  <a:pt x="10843349" y="2338180"/>
                  <a:pt x="10816392" y="2262974"/>
                </a:cubicBezTo>
                <a:lnTo>
                  <a:pt x="10744803" y="2108945"/>
                </a:lnTo>
                <a:lnTo>
                  <a:pt x="10738645" y="2091531"/>
                </a:lnTo>
                <a:cubicBezTo>
                  <a:pt x="10640485" y="1825625"/>
                  <a:pt x="10535710" y="1565275"/>
                  <a:pt x="10541001" y="1371600"/>
                </a:cubicBezTo>
                <a:lnTo>
                  <a:pt x="10544822" y="1332977"/>
                </a:lnTo>
                <a:lnTo>
                  <a:pt x="10541001" y="1257301"/>
                </a:lnTo>
                <a:cubicBezTo>
                  <a:pt x="10541001" y="709879"/>
                  <a:pt x="10853029" y="235335"/>
                  <a:pt x="11308933" y="1821"/>
                </a:cubicBezTo>
                <a:close/>
              </a:path>
            </a:pathLst>
          </a:custGeom>
          <a:gradFill>
            <a:gsLst>
              <a:gs pos="27000">
                <a:schemeClr val="accent1"/>
              </a:gs>
              <a:gs pos="100000">
                <a:schemeClr val="accent2"/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4038600" y="2485878"/>
            <a:ext cx="8118785" cy="4372121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标题 1"/>
          <p:cNvSpPr txBox="1"/>
          <p:nvPr/>
        </p:nvSpPr>
        <p:spPr>
          <a:xfrm>
            <a:off x="436052" y="2779774"/>
            <a:ext cx="6307734" cy="19860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三、关键问题发现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648700" y="2362379"/>
            <a:ext cx="610616" cy="610616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689076" y="1634397"/>
            <a:ext cx="353151" cy="353151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52700" y="5483588"/>
            <a:ext cx="578874" cy="578874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349991">
            <a:off x="11457839" y="586853"/>
            <a:ext cx="1539544" cy="1539544"/>
          </a:xfrm>
          <a:prstGeom prst="ellipse">
            <a:avLst/>
          </a:prstGeom>
          <a:gradFill>
            <a:gsLst>
              <a:gs pos="0">
                <a:schemeClr val="accent1">
                  <a:alpha val="68000"/>
                </a:schemeClr>
              </a:gs>
              <a:gs pos="100000">
                <a:schemeClr val="accent2">
                  <a:alpha val="6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2489" y="529552"/>
            <a:ext cx="3793799" cy="743548"/>
          </a:xfrm>
          <a:custGeom>
            <a:avLst/>
            <a:gdLst>
              <a:gd name="connsiteX0" fmla="*/ 0 w 3425499"/>
              <a:gd name="connsiteY0" fmla="*/ 0 h 743548"/>
              <a:gd name="connsiteX1" fmla="*/ 3053725 w 3425499"/>
              <a:gd name="connsiteY1" fmla="*/ 0 h 743548"/>
              <a:gd name="connsiteX2" fmla="*/ 3425499 w 3425499"/>
              <a:gd name="connsiteY2" fmla="*/ 371774 h 743548"/>
              <a:gd name="connsiteX3" fmla="*/ 3053725 w 3425499"/>
              <a:gd name="connsiteY3" fmla="*/ 743548 h 743548"/>
              <a:gd name="connsiteX4" fmla="*/ 0 w 3425499"/>
              <a:gd name="connsiteY4" fmla="*/ 743548 h 743548"/>
            </a:gdLst>
            <a:ahLst/>
            <a:cxnLst/>
            <a:rect l="l" t="t" r="r" b="b"/>
            <a:pathLst>
              <a:path w="3425499" h="743548">
                <a:moveTo>
                  <a:pt x="0" y="0"/>
                </a:moveTo>
                <a:lnTo>
                  <a:pt x="3053725" y="0"/>
                </a:lnTo>
                <a:cubicBezTo>
                  <a:pt x="3259050" y="0"/>
                  <a:pt x="3425499" y="166449"/>
                  <a:pt x="3425499" y="371774"/>
                </a:cubicBezTo>
                <a:cubicBezTo>
                  <a:pt x="3425499" y="577099"/>
                  <a:pt x="3259050" y="743548"/>
                  <a:pt x="3053725" y="743548"/>
                </a:cubicBezTo>
                <a:lnTo>
                  <a:pt x="0" y="743548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52822" y="717623"/>
            <a:ext cx="2958699" cy="367406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291756" y="1819663"/>
            <a:ext cx="2489629" cy="103820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PART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2866742" y="896284"/>
            <a:ext cx="1248058" cy="196158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03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5400000">
            <a:off x="1855943" y="2143482"/>
            <a:ext cx="936000" cy="93600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963943" y="2325636"/>
            <a:ext cx="720000" cy="360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7943" y="2616453"/>
            <a:ext cx="3312000" cy="3060000"/>
          </a:xfrm>
          <a:prstGeom prst="roundRect">
            <a:avLst>
              <a:gd name="adj" fmla="val 7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>
            <a:outerShdw blurRad="317500" dir="5400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5400000">
            <a:off x="5621650" y="1587947"/>
            <a:ext cx="936000" cy="93600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729650" y="1770103"/>
            <a:ext cx="720000" cy="360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433650" y="2060917"/>
            <a:ext cx="3312000" cy="3060000"/>
          </a:xfrm>
          <a:prstGeom prst="roundRect">
            <a:avLst>
              <a:gd name="adj" fmla="val 7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>
            <a:outerShdw blurRad="317500" dir="5400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5400000">
            <a:off x="9394899" y="2143482"/>
            <a:ext cx="936000" cy="93600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502900" y="2325636"/>
            <a:ext cx="720000" cy="360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206900" y="2616453"/>
            <a:ext cx="3312000" cy="3060000"/>
          </a:xfrm>
          <a:prstGeom prst="roundRect">
            <a:avLst>
              <a:gd name="adj" fmla="val 7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>
            <a:outerShdw blurRad="317500" dir="5400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83943" y="2768600"/>
            <a:ext cx="2880000" cy="58193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COR波动的潜在原因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83943" y="3461176"/>
            <a:ext cx="2880000" cy="198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数据分布不均衡，部分数据子集可能包含特殊样本，导致模型在不同折上表现差异大。
特征与标签之间的关系复杂，可能存在非线性关系，线性模型难以准确捕捉。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649650" y="2146300"/>
            <a:ext cx="2880000" cy="666214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第3折表现的特殊性分析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649650" y="2923155"/>
            <a:ext cx="2880000" cy="198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第3折的高COR值可能是因为该子集数据的特征与标签关系更符合模型假设，或数据质量更高。
需深入分析第3折的数据特征和模型参数，挖掘其优秀表现的内在原因，为整体模型优化提供参考。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422900" y="2705100"/>
            <a:ext cx="2880000" cy="64543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不稳定性对模型应用的影响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422900" y="3461176"/>
            <a:ext cx="2880000" cy="198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模型的不稳定性会导致预测结果不可靠，在实际应用中无法准确判断驾驶疲劳状态，降低系统的可信度和实用性。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781050" y="4065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模型不稳定性探究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5529314"/>
            <a:ext cx="12192000" cy="1328686"/>
          </a:xfrm>
          <a:custGeom>
            <a:avLst/>
            <a:gdLst>
              <a:gd name="connsiteX0" fmla="*/ 12157881 w 12157880"/>
              <a:gd name="connsiteY0" fmla="*/ 0 h 3034262"/>
              <a:gd name="connsiteX1" fmla="*/ 0 w 12157880"/>
              <a:gd name="connsiteY1" fmla="*/ 2361219 h 3034262"/>
              <a:gd name="connsiteX2" fmla="*/ 0 w 12157880"/>
              <a:gd name="connsiteY2" fmla="*/ 3034263 h 3034262"/>
              <a:gd name="connsiteX3" fmla="*/ 12154696 w 12157880"/>
              <a:gd name="connsiteY3" fmla="*/ 3034263 h 3034262"/>
              <a:gd name="connsiteX4" fmla="*/ 12157881 w 12157880"/>
              <a:gd name="connsiteY4" fmla="*/ 0 h 3034262"/>
            </a:gdLst>
            <a:ahLst/>
            <a:cxnLst/>
            <a:rect l="l" t="t" r="r" b="b"/>
            <a:pathLst>
              <a:path w="12157880" h="3034262">
                <a:moveTo>
                  <a:pt x="12157881" y="0"/>
                </a:moveTo>
                <a:cubicBezTo>
                  <a:pt x="7303145" y="2609769"/>
                  <a:pt x="0" y="2361219"/>
                  <a:pt x="0" y="2361219"/>
                </a:cubicBezTo>
                <a:lnTo>
                  <a:pt x="0" y="3034263"/>
                </a:lnTo>
                <a:lnTo>
                  <a:pt x="12154696" y="3034263"/>
                </a:lnTo>
                <a:lnTo>
                  <a:pt x="12157881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 w="2274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0" y="5643614"/>
            <a:ext cx="12192000" cy="1214386"/>
          </a:xfrm>
          <a:custGeom>
            <a:avLst/>
            <a:gdLst>
              <a:gd name="connsiteX0" fmla="*/ 12157881 w 12157880"/>
              <a:gd name="connsiteY0" fmla="*/ 0 h 3034262"/>
              <a:gd name="connsiteX1" fmla="*/ 0 w 12157880"/>
              <a:gd name="connsiteY1" fmla="*/ 2361219 h 3034262"/>
              <a:gd name="connsiteX2" fmla="*/ 0 w 12157880"/>
              <a:gd name="connsiteY2" fmla="*/ 3034263 h 3034262"/>
              <a:gd name="connsiteX3" fmla="*/ 12154696 w 12157880"/>
              <a:gd name="connsiteY3" fmla="*/ 3034263 h 3034262"/>
              <a:gd name="connsiteX4" fmla="*/ 12157881 w 12157880"/>
              <a:gd name="connsiteY4" fmla="*/ 0 h 3034262"/>
            </a:gdLst>
            <a:ahLst/>
            <a:cxnLst/>
            <a:rect l="l" t="t" r="r" b="b"/>
            <a:pathLst>
              <a:path w="12157880" h="3034262">
                <a:moveTo>
                  <a:pt x="12157881" y="0"/>
                </a:moveTo>
                <a:cubicBezTo>
                  <a:pt x="7303145" y="2609769"/>
                  <a:pt x="0" y="2361219"/>
                  <a:pt x="0" y="2361219"/>
                </a:cubicBezTo>
                <a:lnTo>
                  <a:pt x="0" y="3034263"/>
                </a:lnTo>
                <a:lnTo>
                  <a:pt x="12154696" y="3034263"/>
                </a:lnTo>
                <a:lnTo>
                  <a:pt x="12157881" y="0"/>
                </a:lnTo>
                <a:close/>
              </a:path>
            </a:pathLst>
          </a:custGeom>
          <a:gradFill>
            <a:gsLst>
              <a:gs pos="29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0" scaled="0"/>
          </a:gradFill>
          <a:ln w="2274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194157" y="2594197"/>
            <a:ext cx="3157825" cy="21236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负相关现象是模型存在问题的重要信号，提示需重新审视数据质量、特征工程和模型选择等方面，及时调整优化策略。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V="1">
            <a:off x="7985271" y="2267677"/>
            <a:ext cx="6795" cy="2918934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948346" y="2187032"/>
            <a:ext cx="80645" cy="80645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V="1">
            <a:off x="876604" y="3813280"/>
            <a:ext cx="7475" cy="2193038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40019" y="3773547"/>
            <a:ext cx="80645" cy="80645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V="1">
            <a:off x="4429409" y="3052207"/>
            <a:ext cx="6795" cy="2918934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392484" y="2971562"/>
            <a:ext cx="80645" cy="80645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194156" y="1854626"/>
            <a:ext cx="3157825" cy="66481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负相关现象的警示作用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648083" y="3328800"/>
            <a:ext cx="3157825" cy="21236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负COR值表明模型预测与实际标签呈相反趋势，这与预期的疲劳预测目标相悖，严重影响模型性能评估的准确性。
需仔细排查负相关产生的原因，纠正模型的预测方向，确保模型评估结果的可靠性。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648083" y="2589229"/>
            <a:ext cx="3157825" cy="66481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负相关对模型评估的误导性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094204" y="4112081"/>
            <a:ext cx="3157825" cy="21236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23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特征与标签之间可能存在逆向关系，即某些特征值的增加反而对应疲劳度的降低。
数据分布偏移，部分数据子集的特征分布与整体数据不一致，导致模型拟合出现偏差。
模型过拟合，对训练数据的特定噪声或异常点过度拟合，导致在测试集上出现负相关。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094203" y="3372510"/>
            <a:ext cx="3157825" cy="66481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负COR值的可能成因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781050" y="4065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负相关现象剖析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516961" y="1686849"/>
            <a:ext cx="10800" cy="4716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454089" y="1589087"/>
            <a:ext cx="136544" cy="136544"/>
          </a:xfrm>
          <a:prstGeom prst="ellipse">
            <a:avLst/>
          </a:prstGeom>
          <a:solidFill>
            <a:schemeClr val="accent2"/>
          </a:solidFill>
          <a:ln w="508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42050" y="2064336"/>
            <a:ext cx="3106610" cy="334586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RMSE标准差反映了预测误差的离散程度，较高的标准差说明模型在不同数据子集上的预测误差波动大。
通过分析RMSE标准差，可识别误差波动较大的数据子集，针对性地优化模型。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082410" y="1686849"/>
            <a:ext cx="10800" cy="4176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019538" y="1589087"/>
            <a:ext cx="136544" cy="136544"/>
          </a:xfrm>
          <a:prstGeom prst="ellipse">
            <a:avLst/>
          </a:prstGeom>
          <a:solidFill>
            <a:schemeClr val="accent2"/>
          </a:solidFill>
          <a:ln w="508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307499" y="2064336"/>
            <a:ext cx="3108238" cy="334586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误差分析可帮助发现模型的薄弱环节，如数据质量问题、特征不足或模型选择不当等，为后续改进提供依据。
根据误差分析结果，可针对性地调整数据预处理、特征工程和模型参数，提高模型的整体性能和稳定性。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298872" y="1307754"/>
            <a:ext cx="10800" cy="3960000"/>
          </a:xfrm>
          <a:prstGeom prst="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236000" y="1238567"/>
            <a:ext cx="136544" cy="136544"/>
          </a:xfrm>
          <a:prstGeom prst="ellipse">
            <a:avLst/>
          </a:prstGeom>
          <a:solidFill>
            <a:schemeClr val="accent1"/>
          </a:solidFill>
          <a:ln w="508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523960" y="1713816"/>
            <a:ext cx="3108238" cy="334586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最佳表现的折可能是因为数据质量高、特征与标签关系简单，模型能较好地拟合；最差表现的折则可能是数据异常或模型不适应。
研究最佳与最差表现的差异，可为模型优化提供方向，缩小不同数据子集上的性能差距。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6200000" flipH="1">
            <a:off x="4999149" y="-334851"/>
            <a:ext cx="2193701" cy="12192000"/>
          </a:xfrm>
          <a:prstGeom prst="leftBrace">
            <a:avLst>
              <a:gd name="adj1" fmla="val 102480"/>
              <a:gd name="adj2" fmla="val 35317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4000">
                <a:schemeClr val="accent1">
                  <a:lumMod val="7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742050" y="1307754"/>
            <a:ext cx="3106800" cy="6975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RMSE标准差的意义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523960" y="891560"/>
            <a:ext cx="3106800" cy="6975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FE6F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最佳与最差表现的差异分析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307499" y="1307754"/>
            <a:ext cx="3106800" cy="6975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误差分析对模型优化的指导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81050" y="4065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误差分析与改进方向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57385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2971575">
            <a:off x="6066310" y="973629"/>
            <a:ext cx="1859493" cy="1859493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  <a:alpha val="0"/>
                </a:schemeClr>
              </a:gs>
              <a:gs pos="100000">
                <a:schemeClr val="accent2">
                  <a:alpha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20292424">
            <a:off x="-861535" y="-1870201"/>
            <a:ext cx="5517653" cy="5517653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  <a:alpha val="10000"/>
                </a:schemeClr>
              </a:gs>
              <a:gs pos="100000">
                <a:schemeClr val="accent2">
                  <a:lumMod val="60000"/>
                  <a:lumOff val="40000"/>
                  <a:alpha val="32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-266700" y="0"/>
            <a:ext cx="12192000" cy="6858000"/>
          </a:xfrm>
          <a:custGeom>
            <a:avLst/>
            <a:gdLst>
              <a:gd name="connsiteX0" fmla="*/ 11312928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6702116 h 6858000"/>
              <a:gd name="connsiteX5" fmla="*/ 35522 w 12192000"/>
              <a:gd name="connsiteY5" fmla="*/ 6686253 h 6858000"/>
              <a:gd name="connsiteX6" fmla="*/ 2463801 w 12192000"/>
              <a:gd name="connsiteY6" fmla="*/ 5867400 h 6858000"/>
              <a:gd name="connsiteX7" fmla="*/ 5219701 w 12192000"/>
              <a:gd name="connsiteY7" fmla="*/ 5918200 h 6858000"/>
              <a:gd name="connsiteX8" fmla="*/ 7010401 w 12192000"/>
              <a:gd name="connsiteY8" fmla="*/ 5283200 h 6858000"/>
              <a:gd name="connsiteX9" fmla="*/ 8267701 w 12192000"/>
              <a:gd name="connsiteY9" fmla="*/ 4368800 h 6858000"/>
              <a:gd name="connsiteX10" fmla="*/ 9753303 w 12192000"/>
              <a:gd name="connsiteY10" fmla="*/ 4102100 h 6858000"/>
              <a:gd name="connsiteX11" fmla="*/ 9775436 w 12192000"/>
              <a:gd name="connsiteY11" fmla="*/ 4096261 h 6858000"/>
              <a:gd name="connsiteX12" fmla="*/ 9872640 w 12192000"/>
              <a:gd name="connsiteY12" fmla="*/ 4085901 h 6858000"/>
              <a:gd name="connsiteX13" fmla="*/ 10871964 w 12192000"/>
              <a:gd name="connsiteY13" fmla="*/ 3011090 h 6858000"/>
              <a:gd name="connsiteX14" fmla="*/ 10879893 w 12192000"/>
              <a:gd name="connsiteY14" fmla="*/ 2929399 h 6858000"/>
              <a:gd name="connsiteX15" fmla="*/ 10896601 w 12192000"/>
              <a:gd name="connsiteY15" fmla="*/ 2844800 h 6858000"/>
              <a:gd name="connsiteX16" fmla="*/ 10899119 w 12192000"/>
              <a:gd name="connsiteY16" fmla="*/ 2673412 h 6858000"/>
              <a:gd name="connsiteX17" fmla="*/ 10885081 w 12192000"/>
              <a:gd name="connsiteY17" fmla="*/ 2593548 h 6858000"/>
              <a:gd name="connsiteX18" fmla="*/ 10877638 w 12192000"/>
              <a:gd name="connsiteY18" fmla="*/ 2498494 h 6858000"/>
              <a:gd name="connsiteX19" fmla="*/ 10816392 w 12192000"/>
              <a:gd name="connsiteY19" fmla="*/ 2262974 h 6858000"/>
              <a:gd name="connsiteX20" fmla="*/ 10744803 w 12192000"/>
              <a:gd name="connsiteY20" fmla="*/ 2108945 h 6858000"/>
              <a:gd name="connsiteX21" fmla="*/ 10738645 w 12192000"/>
              <a:gd name="connsiteY21" fmla="*/ 2091531 h 6858000"/>
              <a:gd name="connsiteX22" fmla="*/ 10541001 w 12192000"/>
              <a:gd name="connsiteY22" fmla="*/ 1371600 h 6858000"/>
              <a:gd name="connsiteX23" fmla="*/ 10544822 w 12192000"/>
              <a:gd name="connsiteY23" fmla="*/ 1332977 h 6858000"/>
              <a:gd name="connsiteX24" fmla="*/ 10541001 w 12192000"/>
              <a:gd name="connsiteY24" fmla="*/ 1257301 h 6858000"/>
              <a:gd name="connsiteX25" fmla="*/ 11308933 w 12192000"/>
              <a:gd name="connsiteY25" fmla="*/ 1821 h 6858000"/>
            </a:gdLst>
            <a:ahLst/>
            <a:cxnLst/>
            <a:rect l="l" t="t" r="r" b="b"/>
            <a:pathLst>
              <a:path w="12192000" h="6858000">
                <a:moveTo>
                  <a:pt x="11312928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6702116"/>
                </a:lnTo>
                <a:lnTo>
                  <a:pt x="35522" y="6686253"/>
                </a:lnTo>
                <a:cubicBezTo>
                  <a:pt x="678260" y="6404372"/>
                  <a:pt x="1757363" y="5991225"/>
                  <a:pt x="2463801" y="5867400"/>
                </a:cubicBezTo>
                <a:cubicBezTo>
                  <a:pt x="3405718" y="5702300"/>
                  <a:pt x="4461935" y="6015567"/>
                  <a:pt x="5219701" y="5918200"/>
                </a:cubicBezTo>
                <a:cubicBezTo>
                  <a:pt x="5977468" y="5820833"/>
                  <a:pt x="6502402" y="5541433"/>
                  <a:pt x="7010401" y="5283200"/>
                </a:cubicBezTo>
                <a:cubicBezTo>
                  <a:pt x="7518401" y="5024967"/>
                  <a:pt x="7742768" y="4588933"/>
                  <a:pt x="8267701" y="4368800"/>
                </a:cubicBezTo>
                <a:cubicBezTo>
                  <a:pt x="8661401" y="4203700"/>
                  <a:pt x="9282510" y="4200525"/>
                  <a:pt x="9753303" y="4102100"/>
                </a:cubicBezTo>
                <a:lnTo>
                  <a:pt x="9775436" y="4096261"/>
                </a:lnTo>
                <a:lnTo>
                  <a:pt x="9872640" y="4085901"/>
                </a:lnTo>
                <a:cubicBezTo>
                  <a:pt x="10350579" y="4007524"/>
                  <a:pt x="10765727" y="3583520"/>
                  <a:pt x="10871964" y="3011090"/>
                </a:cubicBezTo>
                <a:lnTo>
                  <a:pt x="10879893" y="2929399"/>
                </a:lnTo>
                <a:lnTo>
                  <a:pt x="10896601" y="2844800"/>
                </a:lnTo>
                <a:cubicBezTo>
                  <a:pt x="10904538" y="2790825"/>
                  <a:pt x="10904770" y="2733378"/>
                  <a:pt x="10899119" y="2673412"/>
                </a:cubicBezTo>
                <a:lnTo>
                  <a:pt x="10885081" y="2593548"/>
                </a:lnTo>
                <a:lnTo>
                  <a:pt x="10877638" y="2498494"/>
                </a:lnTo>
                <a:cubicBezTo>
                  <a:pt x="10863957" y="2417017"/>
                  <a:pt x="10843349" y="2338180"/>
                  <a:pt x="10816392" y="2262974"/>
                </a:cubicBezTo>
                <a:lnTo>
                  <a:pt x="10744803" y="2108945"/>
                </a:lnTo>
                <a:lnTo>
                  <a:pt x="10738645" y="2091531"/>
                </a:lnTo>
                <a:cubicBezTo>
                  <a:pt x="10640485" y="1825625"/>
                  <a:pt x="10535710" y="1565275"/>
                  <a:pt x="10541001" y="1371600"/>
                </a:cubicBezTo>
                <a:lnTo>
                  <a:pt x="10544822" y="1332977"/>
                </a:lnTo>
                <a:lnTo>
                  <a:pt x="10541001" y="1257301"/>
                </a:lnTo>
                <a:cubicBezTo>
                  <a:pt x="10541001" y="709879"/>
                  <a:pt x="10853029" y="235335"/>
                  <a:pt x="11308933" y="1821"/>
                </a:cubicBezTo>
                <a:close/>
              </a:path>
            </a:pathLst>
          </a:custGeom>
          <a:gradFill>
            <a:gsLst>
              <a:gs pos="0">
                <a:schemeClr val="accent2">
                  <a:alpha val="99000"/>
                </a:schemeClr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11312928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6702116 h 6858000"/>
              <a:gd name="connsiteX5" fmla="*/ 35522 w 12192000"/>
              <a:gd name="connsiteY5" fmla="*/ 6686253 h 6858000"/>
              <a:gd name="connsiteX6" fmla="*/ 2463801 w 12192000"/>
              <a:gd name="connsiteY6" fmla="*/ 5867400 h 6858000"/>
              <a:gd name="connsiteX7" fmla="*/ 5219701 w 12192000"/>
              <a:gd name="connsiteY7" fmla="*/ 5918200 h 6858000"/>
              <a:gd name="connsiteX8" fmla="*/ 7010401 w 12192000"/>
              <a:gd name="connsiteY8" fmla="*/ 5283200 h 6858000"/>
              <a:gd name="connsiteX9" fmla="*/ 8267701 w 12192000"/>
              <a:gd name="connsiteY9" fmla="*/ 4368800 h 6858000"/>
              <a:gd name="connsiteX10" fmla="*/ 9753303 w 12192000"/>
              <a:gd name="connsiteY10" fmla="*/ 4102100 h 6858000"/>
              <a:gd name="connsiteX11" fmla="*/ 9775436 w 12192000"/>
              <a:gd name="connsiteY11" fmla="*/ 4096261 h 6858000"/>
              <a:gd name="connsiteX12" fmla="*/ 9872640 w 12192000"/>
              <a:gd name="connsiteY12" fmla="*/ 4085901 h 6858000"/>
              <a:gd name="connsiteX13" fmla="*/ 10871964 w 12192000"/>
              <a:gd name="connsiteY13" fmla="*/ 3011090 h 6858000"/>
              <a:gd name="connsiteX14" fmla="*/ 10879893 w 12192000"/>
              <a:gd name="connsiteY14" fmla="*/ 2929399 h 6858000"/>
              <a:gd name="connsiteX15" fmla="*/ 10896601 w 12192000"/>
              <a:gd name="connsiteY15" fmla="*/ 2844800 h 6858000"/>
              <a:gd name="connsiteX16" fmla="*/ 10899119 w 12192000"/>
              <a:gd name="connsiteY16" fmla="*/ 2673412 h 6858000"/>
              <a:gd name="connsiteX17" fmla="*/ 10885081 w 12192000"/>
              <a:gd name="connsiteY17" fmla="*/ 2593548 h 6858000"/>
              <a:gd name="connsiteX18" fmla="*/ 10877638 w 12192000"/>
              <a:gd name="connsiteY18" fmla="*/ 2498494 h 6858000"/>
              <a:gd name="connsiteX19" fmla="*/ 10816392 w 12192000"/>
              <a:gd name="connsiteY19" fmla="*/ 2262974 h 6858000"/>
              <a:gd name="connsiteX20" fmla="*/ 10744803 w 12192000"/>
              <a:gd name="connsiteY20" fmla="*/ 2108945 h 6858000"/>
              <a:gd name="connsiteX21" fmla="*/ 10738645 w 12192000"/>
              <a:gd name="connsiteY21" fmla="*/ 2091531 h 6858000"/>
              <a:gd name="connsiteX22" fmla="*/ 10541001 w 12192000"/>
              <a:gd name="connsiteY22" fmla="*/ 1371600 h 6858000"/>
              <a:gd name="connsiteX23" fmla="*/ 10544822 w 12192000"/>
              <a:gd name="connsiteY23" fmla="*/ 1332977 h 6858000"/>
              <a:gd name="connsiteX24" fmla="*/ 10541001 w 12192000"/>
              <a:gd name="connsiteY24" fmla="*/ 1257301 h 6858000"/>
              <a:gd name="connsiteX25" fmla="*/ 11308933 w 12192000"/>
              <a:gd name="connsiteY25" fmla="*/ 1821 h 6858000"/>
            </a:gdLst>
            <a:ahLst/>
            <a:cxnLst/>
            <a:rect l="l" t="t" r="r" b="b"/>
            <a:pathLst>
              <a:path w="12192000" h="6858000">
                <a:moveTo>
                  <a:pt x="11312928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6702116"/>
                </a:lnTo>
                <a:lnTo>
                  <a:pt x="35522" y="6686253"/>
                </a:lnTo>
                <a:cubicBezTo>
                  <a:pt x="678260" y="6404372"/>
                  <a:pt x="1757363" y="5991225"/>
                  <a:pt x="2463801" y="5867400"/>
                </a:cubicBezTo>
                <a:cubicBezTo>
                  <a:pt x="3405718" y="5702300"/>
                  <a:pt x="4461935" y="6015567"/>
                  <a:pt x="5219701" y="5918200"/>
                </a:cubicBezTo>
                <a:cubicBezTo>
                  <a:pt x="5977468" y="5820833"/>
                  <a:pt x="6502402" y="5541433"/>
                  <a:pt x="7010401" y="5283200"/>
                </a:cubicBezTo>
                <a:cubicBezTo>
                  <a:pt x="7518401" y="5024967"/>
                  <a:pt x="7742768" y="4588933"/>
                  <a:pt x="8267701" y="4368800"/>
                </a:cubicBezTo>
                <a:cubicBezTo>
                  <a:pt x="8661401" y="4203700"/>
                  <a:pt x="9282510" y="4200525"/>
                  <a:pt x="9753303" y="4102100"/>
                </a:cubicBezTo>
                <a:lnTo>
                  <a:pt x="9775436" y="4096261"/>
                </a:lnTo>
                <a:lnTo>
                  <a:pt x="9872640" y="4085901"/>
                </a:lnTo>
                <a:cubicBezTo>
                  <a:pt x="10350579" y="4007524"/>
                  <a:pt x="10765727" y="3583520"/>
                  <a:pt x="10871964" y="3011090"/>
                </a:cubicBezTo>
                <a:lnTo>
                  <a:pt x="10879893" y="2929399"/>
                </a:lnTo>
                <a:lnTo>
                  <a:pt x="10896601" y="2844800"/>
                </a:lnTo>
                <a:cubicBezTo>
                  <a:pt x="10904538" y="2790825"/>
                  <a:pt x="10904770" y="2733378"/>
                  <a:pt x="10899119" y="2673412"/>
                </a:cubicBezTo>
                <a:lnTo>
                  <a:pt x="10885081" y="2593548"/>
                </a:lnTo>
                <a:lnTo>
                  <a:pt x="10877638" y="2498494"/>
                </a:lnTo>
                <a:cubicBezTo>
                  <a:pt x="10863957" y="2417017"/>
                  <a:pt x="10843349" y="2338180"/>
                  <a:pt x="10816392" y="2262974"/>
                </a:cubicBezTo>
                <a:lnTo>
                  <a:pt x="10744803" y="2108945"/>
                </a:lnTo>
                <a:lnTo>
                  <a:pt x="10738645" y="2091531"/>
                </a:lnTo>
                <a:cubicBezTo>
                  <a:pt x="10640485" y="1825625"/>
                  <a:pt x="10535710" y="1565275"/>
                  <a:pt x="10541001" y="1371600"/>
                </a:cubicBezTo>
                <a:lnTo>
                  <a:pt x="10544822" y="1332977"/>
                </a:lnTo>
                <a:lnTo>
                  <a:pt x="10541001" y="1257301"/>
                </a:lnTo>
                <a:cubicBezTo>
                  <a:pt x="10541001" y="709879"/>
                  <a:pt x="10853029" y="235335"/>
                  <a:pt x="11308933" y="1821"/>
                </a:cubicBezTo>
                <a:close/>
              </a:path>
            </a:pathLst>
          </a:custGeom>
          <a:gradFill>
            <a:gsLst>
              <a:gs pos="27000">
                <a:schemeClr val="accent1"/>
              </a:gs>
              <a:gs pos="100000">
                <a:schemeClr val="accent2"/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4038600" y="2485878"/>
            <a:ext cx="8118785" cy="4372121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标题 1"/>
          <p:cNvSpPr txBox="1"/>
          <p:nvPr/>
        </p:nvSpPr>
        <p:spPr>
          <a:xfrm>
            <a:off x="436052" y="2779774"/>
            <a:ext cx="6307734" cy="19860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四、改进方向建议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648700" y="2362379"/>
            <a:ext cx="610616" cy="610616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689076" y="1634397"/>
            <a:ext cx="353151" cy="353151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52700" y="5483588"/>
            <a:ext cx="578874" cy="578874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349991">
            <a:off x="11457839" y="586853"/>
            <a:ext cx="1539544" cy="1539544"/>
          </a:xfrm>
          <a:prstGeom prst="ellipse">
            <a:avLst/>
          </a:prstGeom>
          <a:gradFill>
            <a:gsLst>
              <a:gs pos="0">
                <a:schemeClr val="accent1">
                  <a:alpha val="68000"/>
                </a:schemeClr>
              </a:gs>
              <a:gs pos="100000">
                <a:schemeClr val="accent2">
                  <a:alpha val="6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2489" y="529552"/>
            <a:ext cx="3793799" cy="743548"/>
          </a:xfrm>
          <a:custGeom>
            <a:avLst/>
            <a:gdLst>
              <a:gd name="connsiteX0" fmla="*/ 0 w 3425499"/>
              <a:gd name="connsiteY0" fmla="*/ 0 h 743548"/>
              <a:gd name="connsiteX1" fmla="*/ 3053725 w 3425499"/>
              <a:gd name="connsiteY1" fmla="*/ 0 h 743548"/>
              <a:gd name="connsiteX2" fmla="*/ 3425499 w 3425499"/>
              <a:gd name="connsiteY2" fmla="*/ 371774 h 743548"/>
              <a:gd name="connsiteX3" fmla="*/ 3053725 w 3425499"/>
              <a:gd name="connsiteY3" fmla="*/ 743548 h 743548"/>
              <a:gd name="connsiteX4" fmla="*/ 0 w 3425499"/>
              <a:gd name="connsiteY4" fmla="*/ 743548 h 743548"/>
            </a:gdLst>
            <a:ahLst/>
            <a:cxnLst/>
            <a:rect l="l" t="t" r="r" b="b"/>
            <a:pathLst>
              <a:path w="3425499" h="743548">
                <a:moveTo>
                  <a:pt x="0" y="0"/>
                </a:moveTo>
                <a:lnTo>
                  <a:pt x="3053725" y="0"/>
                </a:lnTo>
                <a:cubicBezTo>
                  <a:pt x="3259050" y="0"/>
                  <a:pt x="3425499" y="166449"/>
                  <a:pt x="3425499" y="371774"/>
                </a:cubicBezTo>
                <a:cubicBezTo>
                  <a:pt x="3425499" y="577099"/>
                  <a:pt x="3259050" y="743548"/>
                  <a:pt x="3053725" y="743548"/>
                </a:cubicBezTo>
                <a:lnTo>
                  <a:pt x="0" y="743548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52822" y="717623"/>
            <a:ext cx="2958699" cy="367406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291756" y="1819663"/>
            <a:ext cx="2489629" cy="103820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PART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2866742" y="896284"/>
            <a:ext cx="1248058" cy="196158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04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3497172">
            <a:off x="6024321" y="1196340"/>
            <a:ext cx="5190860" cy="5190860"/>
          </a:xfrm>
          <a:prstGeom prst="arc">
            <a:avLst>
              <a:gd name="adj1" fmla="val 8512224"/>
              <a:gd name="adj2" fmla="val 14940849"/>
            </a:avLst>
          </a:prstGeom>
          <a:noFill/>
          <a:ln w="301625" cap="rnd">
            <a:gradFill>
              <a:gsLst>
                <a:gs pos="24000">
                  <a:schemeClr val="accent1">
                    <a:alpha val="20000"/>
                  </a:schemeClr>
                </a:gs>
                <a:gs pos="78000">
                  <a:schemeClr val="accent1">
                    <a:alpha val="0"/>
                  </a:schemeClr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3497172">
            <a:off x="6024321" y="1165860"/>
            <a:ext cx="5190860" cy="5190860"/>
          </a:xfrm>
          <a:prstGeom prst="arc">
            <a:avLst>
              <a:gd name="adj1" fmla="val 15904742"/>
              <a:gd name="adj2" fmla="val 21271762"/>
            </a:avLst>
          </a:prstGeom>
          <a:noFill/>
          <a:ln w="301625" cap="rnd">
            <a:gradFill>
              <a:gsLst>
                <a:gs pos="11000">
                  <a:schemeClr val="accent1">
                    <a:alpha val="0"/>
                  </a:schemeClr>
                </a:gs>
                <a:gs pos="100000">
                  <a:schemeClr val="accent1">
                    <a:alpha val="20000"/>
                  </a:schemeClr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3497172">
            <a:off x="6024321" y="1196340"/>
            <a:ext cx="5190860" cy="5190860"/>
          </a:xfrm>
          <a:prstGeom prst="arc">
            <a:avLst>
              <a:gd name="adj1" fmla="val 2228821"/>
              <a:gd name="adj2" fmla="val 6590782"/>
            </a:avLst>
          </a:prstGeom>
          <a:noFill/>
          <a:ln w="301625" cap="rnd">
            <a:gradFill>
              <a:gsLst>
                <a:gs pos="73000">
                  <a:schemeClr val="accent1">
                    <a:alpha val="0"/>
                  </a:schemeClr>
                </a:gs>
                <a:gs pos="100000">
                  <a:schemeClr val="accent1">
                    <a:alpha val="20000"/>
                  </a:schemeClr>
                </a:gs>
              </a:gsLst>
              <a:lin ang="60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7875207" y="3131046"/>
            <a:ext cx="1380768" cy="1380768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264601" y="3542994"/>
            <a:ext cx="601980" cy="556872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7743001" y="2979644"/>
            <a:ext cx="1662060" cy="1662060"/>
          </a:xfrm>
          <a:prstGeom prst="arc">
            <a:avLst/>
          </a:prstGeom>
          <a:noFill/>
          <a:ln w="38100" cap="rnd">
            <a:gradFill>
              <a:gsLst>
                <a:gs pos="12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743001" y="2979644"/>
            <a:ext cx="1662060" cy="1662060"/>
          </a:xfrm>
          <a:prstGeom prst="arc">
            <a:avLst>
              <a:gd name="adj1" fmla="val 1440664"/>
              <a:gd name="adj2" fmla="val 6743005"/>
            </a:avLst>
          </a:prstGeom>
          <a:noFill/>
          <a:ln w="38100" cap="rnd">
            <a:gradFill>
              <a:gsLst>
                <a:gs pos="58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743001" y="2979644"/>
            <a:ext cx="1662060" cy="1662060"/>
          </a:xfrm>
          <a:prstGeom prst="arc">
            <a:avLst>
              <a:gd name="adj1" fmla="val 8219401"/>
              <a:gd name="adj2" fmla="val 14528154"/>
            </a:avLst>
          </a:prstGeom>
          <a:noFill/>
          <a:ln w="38100" cap="rnd">
            <a:gradFill>
              <a:gsLst>
                <a:gs pos="14000">
                  <a:schemeClr val="accent1"/>
                </a:gs>
                <a:gs pos="87000">
                  <a:schemeClr val="accent1">
                    <a:alpha val="0"/>
                  </a:schemeClr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098741" y="2354580"/>
            <a:ext cx="2933700" cy="2933700"/>
          </a:xfrm>
          <a:prstGeom prst="arc">
            <a:avLst>
              <a:gd name="adj1" fmla="val 15368677"/>
              <a:gd name="adj2" fmla="val 14836256"/>
            </a:avLst>
          </a:prstGeom>
          <a:noFill/>
          <a:ln w="44450" cap="sq">
            <a:gradFill>
              <a:gsLst>
                <a:gs pos="14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path path="circle">
                <a:fillToRect t="100000" r="100000"/>
              </a:path>
              <a:tileRect l="-100000" b="-10000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7412801" y="2055856"/>
            <a:ext cx="884488" cy="884488"/>
          </a:xfrm>
          <a:prstGeom prst="ellipse">
            <a:avLst/>
          </a:prstGeom>
          <a:solidFill>
            <a:schemeClr val="bg1"/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9523873" y="3133274"/>
            <a:ext cx="884488" cy="884488"/>
          </a:xfrm>
          <a:prstGeom prst="ellipse">
            <a:avLst/>
          </a:prstGeom>
          <a:solidFill>
            <a:schemeClr val="bg1"/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7197370" y="4561624"/>
            <a:ext cx="884488" cy="884488"/>
          </a:xfrm>
          <a:prstGeom prst="ellipse">
            <a:avLst/>
          </a:prstGeom>
          <a:solidFill>
            <a:schemeClr val="bg1"/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60400" y="1468039"/>
            <a:ext cx="4927600" cy="4919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特征工程的验证与改进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60400" y="2000394"/>
            <a:ext cx="4927600" cy="99680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092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重新验证特征计算逻辑，确保PSD（功率谱密度）和DE（差分熵）等特征的计算准确无误，避免因计算错误导致模型性能下降。
检查特征选择过程，筛选出对疲劳预测更有效的特征，去除冗余或无关特征，提高模型的特征质量和预测能力。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60400" y="2966639"/>
            <a:ext cx="4927600" cy="4919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数据质量的深入排查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660400" y="3498994"/>
            <a:ext cx="4927600" cy="99680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092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仔细排查数据加载过程中的问题，如文件重复加载（发现16_*.mat重复处理），避免数据冗余对模型训练的影响。
检查数据的完整性和一致性，确保每个样本文件的数据质量，为模型提供可靠的数据支持。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660400" y="4465239"/>
            <a:ext cx="4927600" cy="4919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数据标准化的重要性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660400" y="4997594"/>
            <a:ext cx="4927600" cy="99680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092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增加全局特征标准化，将所有特征统一到同一量纲，消除不同特征之间的量纲差异，提高模型的稳定性和泛化能力。
验证标签分布（PERCLOS值域合理性），确保标签数据的准确性和合理性，为模型训练提供准确的目标值。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9794705" y="3389838"/>
            <a:ext cx="342824" cy="371360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7669365" y="2335540"/>
            <a:ext cx="371360" cy="325120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7453934" y="4818188"/>
            <a:ext cx="371360" cy="371360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80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405022 w 720001"/>
              <a:gd name="connsiteY7" fmla="*/ 0 h 720001"/>
              <a:gd name="connsiteX8" fmla="*/ 720001 w 720001"/>
              <a:gd name="connsiteY8" fmla="*/ 314979 h 720001"/>
              <a:gd name="connsiteX9" fmla="*/ 405022 w 720001"/>
              <a:gd name="connsiteY9" fmla="*/ 314979 h 720001"/>
              <a:gd name="connsiteX10" fmla="*/ 360000 w 720001"/>
              <a:gd name="connsiteY10" fmla="*/ 0 h 720001"/>
              <a:gd name="connsiteX11" fmla="*/ 360000 w 720001"/>
              <a:gd name="connsiteY11" fmla="*/ 360000 h 720001"/>
              <a:gd name="connsiteX12" fmla="*/ 720000 w 720001"/>
              <a:gd name="connsiteY12" fmla="*/ 360000 h 720001"/>
              <a:gd name="connsiteX13" fmla="*/ 360000 w 720001"/>
              <a:gd name="connsiteY13" fmla="*/ 720001 h 720001"/>
              <a:gd name="connsiteX14" fmla="*/ 0 w 720001"/>
              <a:gd name="connsiteY14" fmla="*/ 360000 h 720001"/>
              <a:gd name="connsiteX15" fmla="*/ 360000 w 720001"/>
              <a:gd name="connsiteY15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80"/>
                </a:cubicBezTo>
                <a:cubicBezTo>
                  <a:pt x="566806" y="104878"/>
                  <a:pt x="538699" y="85967"/>
                  <a:pt x="507383" y="72694"/>
                </a:cubicBezTo>
                <a:cubicBezTo>
                  <a:pt x="491075" y="65755"/>
                  <a:pt x="474246" y="60637"/>
                  <a:pt x="457070" y="57166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0" y="360000"/>
                </a:lnTo>
                <a:cubicBezTo>
                  <a:pt x="720000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781050" y="4065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数据层面优化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3973974" y="2077761"/>
            <a:ext cx="2254737" cy="225473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0075" y="63005"/>
                </a:moveTo>
                <a:cubicBezTo>
                  <a:pt x="120000" y="59659"/>
                  <a:pt x="120000" y="59659"/>
                  <a:pt x="120000" y="59659"/>
                </a:cubicBezTo>
                <a:cubicBezTo>
                  <a:pt x="119489" y="52003"/>
                  <a:pt x="119489" y="52003"/>
                  <a:pt x="119489" y="52003"/>
                </a:cubicBezTo>
                <a:cubicBezTo>
                  <a:pt x="109168" y="50075"/>
                  <a:pt x="109168" y="50075"/>
                  <a:pt x="109168" y="50075"/>
                </a:cubicBezTo>
                <a:cubicBezTo>
                  <a:pt x="108771" y="48034"/>
                  <a:pt x="108204" y="45935"/>
                  <a:pt x="107523" y="43894"/>
                </a:cubicBezTo>
                <a:cubicBezTo>
                  <a:pt x="115576" y="36975"/>
                  <a:pt x="115576" y="36975"/>
                  <a:pt x="115576" y="36975"/>
                </a:cubicBezTo>
                <a:cubicBezTo>
                  <a:pt x="112230" y="30170"/>
                  <a:pt x="112230" y="30170"/>
                  <a:pt x="112230" y="30170"/>
                </a:cubicBezTo>
                <a:cubicBezTo>
                  <a:pt x="101795" y="32325"/>
                  <a:pt x="101795" y="32325"/>
                  <a:pt x="101795" y="32325"/>
                </a:cubicBezTo>
                <a:cubicBezTo>
                  <a:pt x="100491" y="30340"/>
                  <a:pt x="99073" y="28468"/>
                  <a:pt x="97542" y="26710"/>
                </a:cubicBezTo>
                <a:cubicBezTo>
                  <a:pt x="102192" y="17296"/>
                  <a:pt x="102192" y="17296"/>
                  <a:pt x="102192" y="17296"/>
                </a:cubicBezTo>
                <a:cubicBezTo>
                  <a:pt x="96408" y="12306"/>
                  <a:pt x="96408" y="12306"/>
                  <a:pt x="96408" y="12306"/>
                </a:cubicBezTo>
                <a:cubicBezTo>
                  <a:pt x="87788" y="18204"/>
                  <a:pt x="87788" y="18204"/>
                  <a:pt x="87788" y="18204"/>
                </a:cubicBezTo>
                <a:cubicBezTo>
                  <a:pt x="85973" y="17069"/>
                  <a:pt x="84102" y="15992"/>
                  <a:pt x="82230" y="15028"/>
                </a:cubicBezTo>
                <a:cubicBezTo>
                  <a:pt x="83024" y="4536"/>
                  <a:pt x="83024" y="4536"/>
                  <a:pt x="83024" y="4536"/>
                </a:cubicBezTo>
                <a:cubicBezTo>
                  <a:pt x="75765" y="2098"/>
                  <a:pt x="75765" y="2098"/>
                  <a:pt x="75765" y="2098"/>
                </a:cubicBezTo>
                <a:cubicBezTo>
                  <a:pt x="69981" y="10831"/>
                  <a:pt x="69981" y="10831"/>
                  <a:pt x="69981" y="10831"/>
                </a:cubicBezTo>
                <a:cubicBezTo>
                  <a:pt x="67712" y="10378"/>
                  <a:pt x="65330" y="10094"/>
                  <a:pt x="63005" y="9924"/>
                </a:cubicBezTo>
                <a:cubicBezTo>
                  <a:pt x="59659" y="0"/>
                  <a:pt x="59659" y="0"/>
                  <a:pt x="59659" y="0"/>
                </a:cubicBezTo>
                <a:cubicBezTo>
                  <a:pt x="52060" y="510"/>
                  <a:pt x="52060" y="510"/>
                  <a:pt x="52060" y="510"/>
                </a:cubicBezTo>
                <a:cubicBezTo>
                  <a:pt x="50132" y="10831"/>
                  <a:pt x="50132" y="10831"/>
                  <a:pt x="50132" y="10831"/>
                </a:cubicBezTo>
                <a:cubicBezTo>
                  <a:pt x="48034" y="11228"/>
                  <a:pt x="45935" y="11795"/>
                  <a:pt x="43894" y="12476"/>
                </a:cubicBezTo>
                <a:cubicBezTo>
                  <a:pt x="37032" y="4423"/>
                  <a:pt x="37032" y="4423"/>
                  <a:pt x="37032" y="4423"/>
                </a:cubicBezTo>
                <a:cubicBezTo>
                  <a:pt x="30170" y="7769"/>
                  <a:pt x="30170" y="7769"/>
                  <a:pt x="30170" y="7769"/>
                </a:cubicBezTo>
                <a:cubicBezTo>
                  <a:pt x="32325" y="18204"/>
                  <a:pt x="32325" y="18204"/>
                  <a:pt x="32325" y="18204"/>
                </a:cubicBezTo>
                <a:cubicBezTo>
                  <a:pt x="30340" y="19508"/>
                  <a:pt x="28468" y="20926"/>
                  <a:pt x="26710" y="22457"/>
                </a:cubicBezTo>
                <a:cubicBezTo>
                  <a:pt x="17296" y="17807"/>
                  <a:pt x="17296" y="17807"/>
                  <a:pt x="17296" y="17807"/>
                </a:cubicBezTo>
                <a:cubicBezTo>
                  <a:pt x="12306" y="23591"/>
                  <a:pt x="12306" y="23591"/>
                  <a:pt x="12306" y="23591"/>
                </a:cubicBezTo>
                <a:cubicBezTo>
                  <a:pt x="18260" y="32211"/>
                  <a:pt x="18260" y="32211"/>
                  <a:pt x="18260" y="32211"/>
                </a:cubicBezTo>
                <a:cubicBezTo>
                  <a:pt x="17069" y="34026"/>
                  <a:pt x="15992" y="35897"/>
                  <a:pt x="15028" y="37769"/>
                </a:cubicBezTo>
                <a:cubicBezTo>
                  <a:pt x="4593" y="36975"/>
                  <a:pt x="4593" y="36975"/>
                  <a:pt x="4593" y="36975"/>
                </a:cubicBezTo>
                <a:cubicBezTo>
                  <a:pt x="2098" y="44234"/>
                  <a:pt x="2098" y="44234"/>
                  <a:pt x="2098" y="44234"/>
                </a:cubicBezTo>
                <a:cubicBezTo>
                  <a:pt x="10888" y="50018"/>
                  <a:pt x="10888" y="50018"/>
                  <a:pt x="10888" y="50018"/>
                </a:cubicBezTo>
                <a:cubicBezTo>
                  <a:pt x="10378" y="52344"/>
                  <a:pt x="10094" y="54669"/>
                  <a:pt x="9924" y="56994"/>
                </a:cubicBezTo>
                <a:cubicBezTo>
                  <a:pt x="0" y="60340"/>
                  <a:pt x="0" y="60340"/>
                  <a:pt x="0" y="60340"/>
                </a:cubicBezTo>
                <a:cubicBezTo>
                  <a:pt x="510" y="67939"/>
                  <a:pt x="510" y="67939"/>
                  <a:pt x="510" y="67939"/>
                </a:cubicBezTo>
                <a:cubicBezTo>
                  <a:pt x="10831" y="69924"/>
                  <a:pt x="10831" y="69924"/>
                  <a:pt x="10831" y="69924"/>
                </a:cubicBezTo>
                <a:cubicBezTo>
                  <a:pt x="11285" y="71965"/>
                  <a:pt x="11795" y="74064"/>
                  <a:pt x="12533" y="76105"/>
                </a:cubicBezTo>
                <a:cubicBezTo>
                  <a:pt x="4423" y="82967"/>
                  <a:pt x="4423" y="82967"/>
                  <a:pt x="4423" y="82967"/>
                </a:cubicBezTo>
                <a:cubicBezTo>
                  <a:pt x="7826" y="89829"/>
                  <a:pt x="7826" y="89829"/>
                  <a:pt x="7826" y="89829"/>
                </a:cubicBezTo>
                <a:cubicBezTo>
                  <a:pt x="18204" y="87674"/>
                  <a:pt x="18204" y="87674"/>
                  <a:pt x="18204" y="87674"/>
                </a:cubicBezTo>
                <a:cubicBezTo>
                  <a:pt x="19508" y="89659"/>
                  <a:pt x="20926" y="91531"/>
                  <a:pt x="22514" y="93289"/>
                </a:cubicBezTo>
                <a:cubicBezTo>
                  <a:pt x="17807" y="102703"/>
                  <a:pt x="17807" y="102703"/>
                  <a:pt x="17807" y="102703"/>
                </a:cubicBezTo>
                <a:cubicBezTo>
                  <a:pt x="23591" y="107693"/>
                  <a:pt x="23591" y="107693"/>
                  <a:pt x="23591" y="107693"/>
                </a:cubicBezTo>
                <a:cubicBezTo>
                  <a:pt x="32268" y="101739"/>
                  <a:pt x="32268" y="101739"/>
                  <a:pt x="32268" y="101739"/>
                </a:cubicBezTo>
                <a:cubicBezTo>
                  <a:pt x="34026" y="102930"/>
                  <a:pt x="35897" y="104007"/>
                  <a:pt x="37826" y="104971"/>
                </a:cubicBezTo>
                <a:cubicBezTo>
                  <a:pt x="37032" y="115406"/>
                  <a:pt x="37032" y="115406"/>
                  <a:pt x="37032" y="115406"/>
                </a:cubicBezTo>
                <a:cubicBezTo>
                  <a:pt x="44234" y="117901"/>
                  <a:pt x="44234" y="117901"/>
                  <a:pt x="44234" y="117901"/>
                </a:cubicBezTo>
                <a:cubicBezTo>
                  <a:pt x="50018" y="109168"/>
                  <a:pt x="50018" y="109168"/>
                  <a:pt x="50018" y="109168"/>
                </a:cubicBezTo>
                <a:cubicBezTo>
                  <a:pt x="52344" y="109621"/>
                  <a:pt x="54669" y="109905"/>
                  <a:pt x="56994" y="110075"/>
                </a:cubicBezTo>
                <a:cubicBezTo>
                  <a:pt x="60340" y="120000"/>
                  <a:pt x="60340" y="120000"/>
                  <a:pt x="60340" y="120000"/>
                </a:cubicBezTo>
                <a:cubicBezTo>
                  <a:pt x="67996" y="119489"/>
                  <a:pt x="67996" y="119489"/>
                  <a:pt x="67996" y="119489"/>
                </a:cubicBezTo>
                <a:cubicBezTo>
                  <a:pt x="69924" y="109168"/>
                  <a:pt x="69924" y="109168"/>
                  <a:pt x="69924" y="109168"/>
                </a:cubicBezTo>
                <a:cubicBezTo>
                  <a:pt x="71965" y="108771"/>
                  <a:pt x="74064" y="108204"/>
                  <a:pt x="76105" y="107523"/>
                </a:cubicBezTo>
                <a:cubicBezTo>
                  <a:pt x="83024" y="115576"/>
                  <a:pt x="83024" y="115576"/>
                  <a:pt x="83024" y="115576"/>
                </a:cubicBezTo>
                <a:cubicBezTo>
                  <a:pt x="89829" y="112230"/>
                  <a:pt x="89829" y="112230"/>
                  <a:pt x="89829" y="112230"/>
                </a:cubicBezTo>
                <a:cubicBezTo>
                  <a:pt x="87674" y="101795"/>
                  <a:pt x="87674" y="101795"/>
                  <a:pt x="87674" y="101795"/>
                </a:cubicBezTo>
                <a:cubicBezTo>
                  <a:pt x="89659" y="100491"/>
                  <a:pt x="91531" y="99073"/>
                  <a:pt x="93289" y="97485"/>
                </a:cubicBezTo>
                <a:cubicBezTo>
                  <a:pt x="102703" y="102192"/>
                  <a:pt x="102703" y="102192"/>
                  <a:pt x="102703" y="102192"/>
                </a:cubicBezTo>
                <a:cubicBezTo>
                  <a:pt x="107693" y="96408"/>
                  <a:pt x="107693" y="96408"/>
                  <a:pt x="107693" y="96408"/>
                </a:cubicBezTo>
                <a:cubicBezTo>
                  <a:pt x="101795" y="87731"/>
                  <a:pt x="101795" y="87731"/>
                  <a:pt x="101795" y="87731"/>
                </a:cubicBezTo>
                <a:cubicBezTo>
                  <a:pt x="102986" y="85973"/>
                  <a:pt x="104007" y="84102"/>
                  <a:pt x="104971" y="82230"/>
                </a:cubicBezTo>
                <a:cubicBezTo>
                  <a:pt x="115463" y="82967"/>
                  <a:pt x="115463" y="82967"/>
                  <a:pt x="115463" y="82967"/>
                </a:cubicBezTo>
                <a:cubicBezTo>
                  <a:pt x="117901" y="75765"/>
                  <a:pt x="117901" y="75765"/>
                  <a:pt x="117901" y="75765"/>
                </a:cubicBezTo>
                <a:cubicBezTo>
                  <a:pt x="109168" y="69981"/>
                  <a:pt x="109168" y="69981"/>
                  <a:pt x="109168" y="69981"/>
                </a:cubicBezTo>
                <a:cubicBezTo>
                  <a:pt x="109621" y="67655"/>
                  <a:pt x="109905" y="65330"/>
                  <a:pt x="110075" y="63005"/>
                </a:cubicBezTo>
                <a:close/>
                <a:moveTo>
                  <a:pt x="77013" y="94650"/>
                </a:moveTo>
                <a:cubicBezTo>
                  <a:pt x="57844" y="104007"/>
                  <a:pt x="34763" y="96124"/>
                  <a:pt x="25349" y="76956"/>
                </a:cubicBezTo>
                <a:cubicBezTo>
                  <a:pt x="15992" y="57844"/>
                  <a:pt x="23875" y="34763"/>
                  <a:pt x="43043" y="25349"/>
                </a:cubicBezTo>
                <a:cubicBezTo>
                  <a:pt x="62155" y="15992"/>
                  <a:pt x="85293" y="23875"/>
                  <a:pt x="94650" y="43043"/>
                </a:cubicBezTo>
                <a:cubicBezTo>
                  <a:pt x="104007" y="62155"/>
                  <a:pt x="96124" y="85236"/>
                  <a:pt x="77013" y="9465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01" tIns="45688" rIns="91401" bIns="45688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5921367" y="3131503"/>
            <a:ext cx="1960816" cy="196081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9152" y="70434"/>
                </a:moveTo>
                <a:cubicBezTo>
                  <a:pt x="120000" y="62869"/>
                  <a:pt x="120000" y="62869"/>
                  <a:pt x="120000" y="62869"/>
                </a:cubicBezTo>
                <a:cubicBezTo>
                  <a:pt x="110217" y="59086"/>
                  <a:pt x="110217" y="59086"/>
                  <a:pt x="110217" y="59086"/>
                </a:cubicBezTo>
                <a:cubicBezTo>
                  <a:pt x="110152" y="57000"/>
                  <a:pt x="110021" y="54847"/>
                  <a:pt x="109695" y="52695"/>
                </a:cubicBezTo>
                <a:cubicBezTo>
                  <a:pt x="118891" y="47347"/>
                  <a:pt x="118891" y="47347"/>
                  <a:pt x="118891" y="47347"/>
                </a:cubicBezTo>
                <a:cubicBezTo>
                  <a:pt x="116804" y="40043"/>
                  <a:pt x="116804" y="40043"/>
                  <a:pt x="116804" y="40043"/>
                </a:cubicBezTo>
                <a:cubicBezTo>
                  <a:pt x="106173" y="40304"/>
                  <a:pt x="106173" y="40304"/>
                  <a:pt x="106173" y="40304"/>
                </a:cubicBezTo>
                <a:cubicBezTo>
                  <a:pt x="105260" y="38086"/>
                  <a:pt x="104152" y="36000"/>
                  <a:pt x="102913" y="33978"/>
                </a:cubicBezTo>
                <a:cubicBezTo>
                  <a:pt x="109239" y="25565"/>
                  <a:pt x="109239" y="25565"/>
                  <a:pt x="109239" y="25565"/>
                </a:cubicBezTo>
                <a:cubicBezTo>
                  <a:pt x="104478" y="19630"/>
                  <a:pt x="104478" y="19630"/>
                  <a:pt x="104478" y="19630"/>
                </a:cubicBezTo>
                <a:cubicBezTo>
                  <a:pt x="94891" y="23869"/>
                  <a:pt x="94891" y="23869"/>
                  <a:pt x="94891" y="23869"/>
                </a:cubicBezTo>
                <a:cubicBezTo>
                  <a:pt x="93326" y="22434"/>
                  <a:pt x="91695" y="21000"/>
                  <a:pt x="89934" y="19760"/>
                </a:cubicBezTo>
                <a:cubicBezTo>
                  <a:pt x="92608" y="9586"/>
                  <a:pt x="92608" y="9586"/>
                  <a:pt x="92608" y="9586"/>
                </a:cubicBezTo>
                <a:cubicBezTo>
                  <a:pt x="85956" y="5869"/>
                  <a:pt x="85956" y="5869"/>
                  <a:pt x="85956" y="5869"/>
                </a:cubicBezTo>
                <a:cubicBezTo>
                  <a:pt x="78652" y="13434"/>
                  <a:pt x="78652" y="13434"/>
                  <a:pt x="78652" y="13434"/>
                </a:cubicBezTo>
                <a:cubicBezTo>
                  <a:pt x="76500" y="12586"/>
                  <a:pt x="74282" y="11804"/>
                  <a:pt x="71934" y="11282"/>
                </a:cubicBezTo>
                <a:cubicBezTo>
                  <a:pt x="70434" y="847"/>
                  <a:pt x="70434" y="847"/>
                  <a:pt x="70434" y="847"/>
                </a:cubicBezTo>
                <a:cubicBezTo>
                  <a:pt x="62869" y="0"/>
                  <a:pt x="62869" y="0"/>
                  <a:pt x="62869" y="0"/>
                </a:cubicBezTo>
                <a:cubicBezTo>
                  <a:pt x="59086" y="9847"/>
                  <a:pt x="59086" y="9847"/>
                  <a:pt x="59086" y="9847"/>
                </a:cubicBezTo>
                <a:cubicBezTo>
                  <a:pt x="57000" y="9847"/>
                  <a:pt x="54847" y="10043"/>
                  <a:pt x="52695" y="10369"/>
                </a:cubicBezTo>
                <a:cubicBezTo>
                  <a:pt x="47347" y="1108"/>
                  <a:pt x="47347" y="1108"/>
                  <a:pt x="47347" y="1108"/>
                </a:cubicBezTo>
                <a:cubicBezTo>
                  <a:pt x="39978" y="3195"/>
                  <a:pt x="39978" y="3195"/>
                  <a:pt x="39978" y="3195"/>
                </a:cubicBezTo>
                <a:cubicBezTo>
                  <a:pt x="40239" y="13891"/>
                  <a:pt x="40239" y="13891"/>
                  <a:pt x="40239" y="13891"/>
                </a:cubicBezTo>
                <a:cubicBezTo>
                  <a:pt x="38086" y="14804"/>
                  <a:pt x="36000" y="15913"/>
                  <a:pt x="33978" y="17086"/>
                </a:cubicBezTo>
                <a:cubicBezTo>
                  <a:pt x="25565" y="10826"/>
                  <a:pt x="25565" y="10826"/>
                  <a:pt x="25565" y="10826"/>
                </a:cubicBezTo>
                <a:cubicBezTo>
                  <a:pt x="19630" y="15586"/>
                  <a:pt x="19630" y="15586"/>
                  <a:pt x="19630" y="15586"/>
                </a:cubicBezTo>
                <a:cubicBezTo>
                  <a:pt x="23869" y="25173"/>
                  <a:pt x="23869" y="25173"/>
                  <a:pt x="23869" y="25173"/>
                </a:cubicBezTo>
                <a:cubicBezTo>
                  <a:pt x="22369" y="26739"/>
                  <a:pt x="21000" y="28369"/>
                  <a:pt x="19760" y="30065"/>
                </a:cubicBezTo>
                <a:cubicBezTo>
                  <a:pt x="9586" y="27391"/>
                  <a:pt x="9586" y="27391"/>
                  <a:pt x="9586" y="27391"/>
                </a:cubicBezTo>
                <a:cubicBezTo>
                  <a:pt x="5804" y="34043"/>
                  <a:pt x="5804" y="34043"/>
                  <a:pt x="5804" y="34043"/>
                </a:cubicBezTo>
                <a:cubicBezTo>
                  <a:pt x="13434" y="41347"/>
                  <a:pt x="13434" y="41347"/>
                  <a:pt x="13434" y="41347"/>
                </a:cubicBezTo>
                <a:cubicBezTo>
                  <a:pt x="12521" y="43565"/>
                  <a:pt x="11804" y="45782"/>
                  <a:pt x="11282" y="48065"/>
                </a:cubicBezTo>
                <a:cubicBezTo>
                  <a:pt x="847" y="49565"/>
                  <a:pt x="847" y="49565"/>
                  <a:pt x="847" y="49565"/>
                </a:cubicBezTo>
                <a:cubicBezTo>
                  <a:pt x="0" y="57195"/>
                  <a:pt x="0" y="57195"/>
                  <a:pt x="0" y="57195"/>
                </a:cubicBezTo>
                <a:cubicBezTo>
                  <a:pt x="9847" y="60913"/>
                  <a:pt x="9847" y="60913"/>
                  <a:pt x="9847" y="60913"/>
                </a:cubicBezTo>
                <a:cubicBezTo>
                  <a:pt x="9847" y="63065"/>
                  <a:pt x="10043" y="65217"/>
                  <a:pt x="10369" y="67304"/>
                </a:cubicBezTo>
                <a:cubicBezTo>
                  <a:pt x="1108" y="72717"/>
                  <a:pt x="1108" y="72717"/>
                  <a:pt x="1108" y="72717"/>
                </a:cubicBezTo>
                <a:cubicBezTo>
                  <a:pt x="3195" y="80021"/>
                  <a:pt x="3195" y="80021"/>
                  <a:pt x="3195" y="80021"/>
                </a:cubicBezTo>
                <a:cubicBezTo>
                  <a:pt x="13826" y="79760"/>
                  <a:pt x="13826" y="79760"/>
                  <a:pt x="13826" y="79760"/>
                </a:cubicBezTo>
                <a:cubicBezTo>
                  <a:pt x="14804" y="81978"/>
                  <a:pt x="15847" y="84065"/>
                  <a:pt x="17086" y="86086"/>
                </a:cubicBezTo>
                <a:cubicBezTo>
                  <a:pt x="10826" y="94500"/>
                  <a:pt x="10826" y="94500"/>
                  <a:pt x="10826" y="94500"/>
                </a:cubicBezTo>
                <a:cubicBezTo>
                  <a:pt x="15586" y="100434"/>
                  <a:pt x="15586" y="100434"/>
                  <a:pt x="15586" y="100434"/>
                </a:cubicBezTo>
                <a:cubicBezTo>
                  <a:pt x="25173" y="96130"/>
                  <a:pt x="25173" y="96130"/>
                  <a:pt x="25173" y="96130"/>
                </a:cubicBezTo>
                <a:cubicBezTo>
                  <a:pt x="26739" y="97630"/>
                  <a:pt x="28369" y="99000"/>
                  <a:pt x="30065" y="100304"/>
                </a:cubicBezTo>
                <a:cubicBezTo>
                  <a:pt x="27391" y="110478"/>
                  <a:pt x="27391" y="110478"/>
                  <a:pt x="27391" y="110478"/>
                </a:cubicBezTo>
                <a:cubicBezTo>
                  <a:pt x="34043" y="114195"/>
                  <a:pt x="34043" y="114195"/>
                  <a:pt x="34043" y="114195"/>
                </a:cubicBezTo>
                <a:cubicBezTo>
                  <a:pt x="41347" y="106630"/>
                  <a:pt x="41347" y="106630"/>
                  <a:pt x="41347" y="106630"/>
                </a:cubicBezTo>
                <a:cubicBezTo>
                  <a:pt x="43500" y="107478"/>
                  <a:pt x="45782" y="108195"/>
                  <a:pt x="48065" y="108782"/>
                </a:cubicBezTo>
                <a:cubicBezTo>
                  <a:pt x="49565" y="119152"/>
                  <a:pt x="49565" y="119152"/>
                  <a:pt x="49565" y="119152"/>
                </a:cubicBezTo>
                <a:cubicBezTo>
                  <a:pt x="57130" y="120000"/>
                  <a:pt x="57130" y="120000"/>
                  <a:pt x="57130" y="120000"/>
                </a:cubicBezTo>
                <a:cubicBezTo>
                  <a:pt x="60913" y="110217"/>
                  <a:pt x="60913" y="110217"/>
                  <a:pt x="60913" y="110217"/>
                </a:cubicBezTo>
                <a:cubicBezTo>
                  <a:pt x="63065" y="110152"/>
                  <a:pt x="65217" y="110021"/>
                  <a:pt x="67304" y="109695"/>
                </a:cubicBezTo>
                <a:cubicBezTo>
                  <a:pt x="72652" y="118891"/>
                  <a:pt x="72652" y="118891"/>
                  <a:pt x="72652" y="118891"/>
                </a:cubicBezTo>
                <a:cubicBezTo>
                  <a:pt x="80021" y="116804"/>
                  <a:pt x="80021" y="116804"/>
                  <a:pt x="80021" y="116804"/>
                </a:cubicBezTo>
                <a:cubicBezTo>
                  <a:pt x="79760" y="106173"/>
                  <a:pt x="79760" y="106173"/>
                  <a:pt x="79760" y="106173"/>
                </a:cubicBezTo>
                <a:cubicBezTo>
                  <a:pt x="81913" y="105260"/>
                  <a:pt x="84065" y="104152"/>
                  <a:pt x="86021" y="102978"/>
                </a:cubicBezTo>
                <a:cubicBezTo>
                  <a:pt x="94434" y="109239"/>
                  <a:pt x="94434" y="109239"/>
                  <a:pt x="94434" y="109239"/>
                </a:cubicBezTo>
                <a:cubicBezTo>
                  <a:pt x="100434" y="104478"/>
                  <a:pt x="100434" y="104478"/>
                  <a:pt x="100434" y="104478"/>
                </a:cubicBezTo>
                <a:cubicBezTo>
                  <a:pt x="96130" y="94891"/>
                  <a:pt x="96130" y="94891"/>
                  <a:pt x="96130" y="94891"/>
                </a:cubicBezTo>
                <a:cubicBezTo>
                  <a:pt x="97630" y="93326"/>
                  <a:pt x="99000" y="91695"/>
                  <a:pt x="100304" y="90000"/>
                </a:cubicBezTo>
                <a:cubicBezTo>
                  <a:pt x="110478" y="92608"/>
                  <a:pt x="110478" y="92608"/>
                  <a:pt x="110478" y="92608"/>
                </a:cubicBezTo>
                <a:cubicBezTo>
                  <a:pt x="114195" y="85956"/>
                  <a:pt x="114195" y="85956"/>
                  <a:pt x="114195" y="85956"/>
                </a:cubicBezTo>
                <a:cubicBezTo>
                  <a:pt x="106630" y="78717"/>
                  <a:pt x="106630" y="78717"/>
                  <a:pt x="106630" y="78717"/>
                </a:cubicBezTo>
                <a:cubicBezTo>
                  <a:pt x="107478" y="76500"/>
                  <a:pt x="108195" y="74282"/>
                  <a:pt x="108782" y="72000"/>
                </a:cubicBezTo>
                <a:lnTo>
                  <a:pt x="119152" y="70434"/>
                </a:lnTo>
                <a:close/>
                <a:moveTo>
                  <a:pt x="70500" y="97173"/>
                </a:moveTo>
                <a:cubicBezTo>
                  <a:pt x="49956" y="102978"/>
                  <a:pt x="28630" y="91043"/>
                  <a:pt x="22826" y="70500"/>
                </a:cubicBezTo>
                <a:cubicBezTo>
                  <a:pt x="17086" y="50021"/>
                  <a:pt x="29021" y="28630"/>
                  <a:pt x="49500" y="22891"/>
                </a:cubicBezTo>
                <a:cubicBezTo>
                  <a:pt x="70043" y="17086"/>
                  <a:pt x="91369" y="29021"/>
                  <a:pt x="97173" y="49565"/>
                </a:cubicBezTo>
                <a:cubicBezTo>
                  <a:pt x="102978" y="70043"/>
                  <a:pt x="91043" y="91369"/>
                  <a:pt x="70500" y="97173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sq">
            <a:noFill/>
          </a:ln>
        </p:spPr>
        <p:txBody>
          <a:bodyPr vert="horz" wrap="square" lIns="91401" tIns="45688" rIns="91401" bIns="45688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7697791" y="2717385"/>
            <a:ext cx="1422632" cy="1422632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9191" y="70471"/>
                </a:moveTo>
                <a:cubicBezTo>
                  <a:pt x="120000" y="62831"/>
                  <a:pt x="120000" y="62831"/>
                  <a:pt x="120000" y="62831"/>
                </a:cubicBezTo>
                <a:cubicBezTo>
                  <a:pt x="110202" y="59146"/>
                  <a:pt x="110202" y="59146"/>
                  <a:pt x="110202" y="59146"/>
                </a:cubicBezTo>
                <a:cubicBezTo>
                  <a:pt x="110202" y="56988"/>
                  <a:pt x="110022" y="54831"/>
                  <a:pt x="109662" y="52674"/>
                </a:cubicBezTo>
                <a:cubicBezTo>
                  <a:pt x="118921" y="47370"/>
                  <a:pt x="118921" y="47370"/>
                  <a:pt x="118921" y="47370"/>
                </a:cubicBezTo>
                <a:cubicBezTo>
                  <a:pt x="116853" y="40000"/>
                  <a:pt x="116853" y="40000"/>
                  <a:pt x="116853" y="40000"/>
                </a:cubicBezTo>
                <a:cubicBezTo>
                  <a:pt x="106157" y="40269"/>
                  <a:pt x="106157" y="40269"/>
                  <a:pt x="106157" y="40269"/>
                </a:cubicBezTo>
                <a:cubicBezTo>
                  <a:pt x="105258" y="38112"/>
                  <a:pt x="104179" y="35955"/>
                  <a:pt x="102921" y="33977"/>
                </a:cubicBezTo>
                <a:cubicBezTo>
                  <a:pt x="109213" y="25528"/>
                  <a:pt x="109213" y="25528"/>
                  <a:pt x="109213" y="25528"/>
                </a:cubicBezTo>
                <a:cubicBezTo>
                  <a:pt x="104449" y="19595"/>
                  <a:pt x="104449" y="19595"/>
                  <a:pt x="104449" y="19595"/>
                </a:cubicBezTo>
                <a:cubicBezTo>
                  <a:pt x="94831" y="23910"/>
                  <a:pt x="94831" y="23910"/>
                  <a:pt x="94831" y="23910"/>
                </a:cubicBezTo>
                <a:cubicBezTo>
                  <a:pt x="93303" y="22382"/>
                  <a:pt x="91685" y="21033"/>
                  <a:pt x="89977" y="19685"/>
                </a:cubicBezTo>
                <a:cubicBezTo>
                  <a:pt x="92674" y="9528"/>
                  <a:pt x="92674" y="9528"/>
                  <a:pt x="92674" y="9528"/>
                </a:cubicBezTo>
                <a:cubicBezTo>
                  <a:pt x="85932" y="5842"/>
                  <a:pt x="85932" y="5842"/>
                  <a:pt x="85932" y="5842"/>
                </a:cubicBezTo>
                <a:cubicBezTo>
                  <a:pt x="78651" y="13393"/>
                  <a:pt x="78651" y="13393"/>
                  <a:pt x="78651" y="13393"/>
                </a:cubicBezTo>
                <a:cubicBezTo>
                  <a:pt x="76494" y="12494"/>
                  <a:pt x="74247" y="11775"/>
                  <a:pt x="72000" y="11235"/>
                </a:cubicBezTo>
                <a:cubicBezTo>
                  <a:pt x="70471" y="808"/>
                  <a:pt x="70471" y="808"/>
                  <a:pt x="70471" y="808"/>
                </a:cubicBezTo>
                <a:cubicBezTo>
                  <a:pt x="62831" y="0"/>
                  <a:pt x="62831" y="0"/>
                  <a:pt x="62831" y="0"/>
                </a:cubicBezTo>
                <a:cubicBezTo>
                  <a:pt x="59146" y="9797"/>
                  <a:pt x="59146" y="9797"/>
                  <a:pt x="59146" y="9797"/>
                </a:cubicBezTo>
                <a:cubicBezTo>
                  <a:pt x="56988" y="9797"/>
                  <a:pt x="54831" y="9977"/>
                  <a:pt x="52674" y="10337"/>
                </a:cubicBezTo>
                <a:cubicBezTo>
                  <a:pt x="47370" y="1078"/>
                  <a:pt x="47370" y="1078"/>
                  <a:pt x="47370" y="1078"/>
                </a:cubicBezTo>
                <a:cubicBezTo>
                  <a:pt x="40000" y="3146"/>
                  <a:pt x="40000" y="3146"/>
                  <a:pt x="40000" y="3146"/>
                </a:cubicBezTo>
                <a:cubicBezTo>
                  <a:pt x="40269" y="13842"/>
                  <a:pt x="40269" y="13842"/>
                  <a:pt x="40269" y="13842"/>
                </a:cubicBezTo>
                <a:cubicBezTo>
                  <a:pt x="38112" y="14741"/>
                  <a:pt x="35955" y="15820"/>
                  <a:pt x="33977" y="17078"/>
                </a:cubicBezTo>
                <a:cubicBezTo>
                  <a:pt x="25528" y="10786"/>
                  <a:pt x="25528" y="10786"/>
                  <a:pt x="25528" y="10786"/>
                </a:cubicBezTo>
                <a:cubicBezTo>
                  <a:pt x="19595" y="15550"/>
                  <a:pt x="19595" y="15550"/>
                  <a:pt x="19595" y="15550"/>
                </a:cubicBezTo>
                <a:cubicBezTo>
                  <a:pt x="23910" y="25168"/>
                  <a:pt x="23910" y="25168"/>
                  <a:pt x="23910" y="25168"/>
                </a:cubicBezTo>
                <a:cubicBezTo>
                  <a:pt x="22382" y="26696"/>
                  <a:pt x="21033" y="28314"/>
                  <a:pt x="19775" y="30022"/>
                </a:cubicBezTo>
                <a:cubicBezTo>
                  <a:pt x="9528" y="27415"/>
                  <a:pt x="9528" y="27415"/>
                  <a:pt x="9528" y="27415"/>
                </a:cubicBezTo>
                <a:cubicBezTo>
                  <a:pt x="5842" y="34067"/>
                  <a:pt x="5842" y="34067"/>
                  <a:pt x="5842" y="34067"/>
                </a:cubicBezTo>
                <a:cubicBezTo>
                  <a:pt x="13393" y="41348"/>
                  <a:pt x="13393" y="41348"/>
                  <a:pt x="13393" y="41348"/>
                </a:cubicBezTo>
                <a:cubicBezTo>
                  <a:pt x="12494" y="43505"/>
                  <a:pt x="11775" y="45752"/>
                  <a:pt x="11235" y="48089"/>
                </a:cubicBezTo>
                <a:cubicBezTo>
                  <a:pt x="808" y="49528"/>
                  <a:pt x="808" y="49528"/>
                  <a:pt x="808" y="49528"/>
                </a:cubicBezTo>
                <a:cubicBezTo>
                  <a:pt x="0" y="57168"/>
                  <a:pt x="0" y="57168"/>
                  <a:pt x="0" y="57168"/>
                </a:cubicBezTo>
                <a:cubicBezTo>
                  <a:pt x="9797" y="60943"/>
                  <a:pt x="9797" y="60943"/>
                  <a:pt x="9797" y="60943"/>
                </a:cubicBezTo>
                <a:cubicBezTo>
                  <a:pt x="9887" y="63011"/>
                  <a:pt x="9977" y="65168"/>
                  <a:pt x="10337" y="67325"/>
                </a:cubicBezTo>
                <a:cubicBezTo>
                  <a:pt x="1078" y="72719"/>
                  <a:pt x="1078" y="72719"/>
                  <a:pt x="1078" y="72719"/>
                </a:cubicBezTo>
                <a:cubicBezTo>
                  <a:pt x="3146" y="80000"/>
                  <a:pt x="3146" y="80000"/>
                  <a:pt x="3146" y="80000"/>
                </a:cubicBezTo>
                <a:cubicBezTo>
                  <a:pt x="13842" y="79730"/>
                  <a:pt x="13842" y="79730"/>
                  <a:pt x="13842" y="79730"/>
                </a:cubicBezTo>
                <a:cubicBezTo>
                  <a:pt x="14741" y="81977"/>
                  <a:pt x="15910" y="84044"/>
                  <a:pt x="17078" y="86022"/>
                </a:cubicBezTo>
                <a:cubicBezTo>
                  <a:pt x="10786" y="94471"/>
                  <a:pt x="10786" y="94471"/>
                  <a:pt x="10786" y="94471"/>
                </a:cubicBezTo>
                <a:cubicBezTo>
                  <a:pt x="15550" y="100404"/>
                  <a:pt x="15550" y="100404"/>
                  <a:pt x="15550" y="100404"/>
                </a:cubicBezTo>
                <a:cubicBezTo>
                  <a:pt x="25168" y="96179"/>
                  <a:pt x="25168" y="96179"/>
                  <a:pt x="25168" y="96179"/>
                </a:cubicBezTo>
                <a:cubicBezTo>
                  <a:pt x="26696" y="97617"/>
                  <a:pt x="28314" y="99056"/>
                  <a:pt x="30022" y="100314"/>
                </a:cubicBezTo>
                <a:cubicBezTo>
                  <a:pt x="27415" y="110471"/>
                  <a:pt x="27415" y="110471"/>
                  <a:pt x="27415" y="110471"/>
                </a:cubicBezTo>
                <a:cubicBezTo>
                  <a:pt x="34067" y="114157"/>
                  <a:pt x="34067" y="114157"/>
                  <a:pt x="34067" y="114157"/>
                </a:cubicBezTo>
                <a:cubicBezTo>
                  <a:pt x="41348" y="106606"/>
                  <a:pt x="41348" y="106606"/>
                  <a:pt x="41348" y="106606"/>
                </a:cubicBezTo>
                <a:cubicBezTo>
                  <a:pt x="43505" y="107505"/>
                  <a:pt x="45752" y="108224"/>
                  <a:pt x="48089" y="108764"/>
                </a:cubicBezTo>
                <a:cubicBezTo>
                  <a:pt x="49528" y="119191"/>
                  <a:pt x="49528" y="119191"/>
                  <a:pt x="49528" y="119191"/>
                </a:cubicBezTo>
                <a:cubicBezTo>
                  <a:pt x="57168" y="120000"/>
                  <a:pt x="57168" y="120000"/>
                  <a:pt x="57168" y="120000"/>
                </a:cubicBezTo>
                <a:cubicBezTo>
                  <a:pt x="60943" y="110202"/>
                  <a:pt x="60943" y="110202"/>
                  <a:pt x="60943" y="110202"/>
                </a:cubicBezTo>
                <a:cubicBezTo>
                  <a:pt x="63011" y="110202"/>
                  <a:pt x="65168" y="110022"/>
                  <a:pt x="67325" y="109662"/>
                </a:cubicBezTo>
                <a:cubicBezTo>
                  <a:pt x="72629" y="118921"/>
                  <a:pt x="72629" y="118921"/>
                  <a:pt x="72629" y="118921"/>
                </a:cubicBezTo>
                <a:cubicBezTo>
                  <a:pt x="80000" y="116764"/>
                  <a:pt x="80000" y="116764"/>
                  <a:pt x="80000" y="116764"/>
                </a:cubicBezTo>
                <a:cubicBezTo>
                  <a:pt x="79730" y="106157"/>
                  <a:pt x="79730" y="106157"/>
                  <a:pt x="79730" y="106157"/>
                </a:cubicBezTo>
                <a:cubicBezTo>
                  <a:pt x="81977" y="105258"/>
                  <a:pt x="84044" y="104179"/>
                  <a:pt x="86022" y="102921"/>
                </a:cubicBezTo>
                <a:cubicBezTo>
                  <a:pt x="94471" y="109213"/>
                  <a:pt x="94471" y="109213"/>
                  <a:pt x="94471" y="109213"/>
                </a:cubicBezTo>
                <a:cubicBezTo>
                  <a:pt x="100404" y="104449"/>
                  <a:pt x="100404" y="104449"/>
                  <a:pt x="100404" y="104449"/>
                </a:cubicBezTo>
                <a:cubicBezTo>
                  <a:pt x="96179" y="94831"/>
                  <a:pt x="96179" y="94831"/>
                  <a:pt x="96179" y="94831"/>
                </a:cubicBezTo>
                <a:cubicBezTo>
                  <a:pt x="97617" y="93303"/>
                  <a:pt x="99056" y="91685"/>
                  <a:pt x="100314" y="89977"/>
                </a:cubicBezTo>
                <a:cubicBezTo>
                  <a:pt x="110471" y="92674"/>
                  <a:pt x="110471" y="92674"/>
                  <a:pt x="110471" y="92674"/>
                </a:cubicBezTo>
                <a:cubicBezTo>
                  <a:pt x="114247" y="85932"/>
                  <a:pt x="114247" y="85932"/>
                  <a:pt x="114247" y="85932"/>
                </a:cubicBezTo>
                <a:cubicBezTo>
                  <a:pt x="106606" y="78651"/>
                  <a:pt x="106606" y="78651"/>
                  <a:pt x="106606" y="78651"/>
                </a:cubicBezTo>
                <a:cubicBezTo>
                  <a:pt x="107505" y="76494"/>
                  <a:pt x="108224" y="74247"/>
                  <a:pt x="108764" y="72000"/>
                </a:cubicBezTo>
                <a:lnTo>
                  <a:pt x="119191" y="70471"/>
                </a:lnTo>
                <a:close/>
                <a:moveTo>
                  <a:pt x="69752" y="94382"/>
                </a:moveTo>
                <a:cubicBezTo>
                  <a:pt x="50786" y="99685"/>
                  <a:pt x="31011" y="88629"/>
                  <a:pt x="25707" y="69662"/>
                </a:cubicBezTo>
                <a:cubicBezTo>
                  <a:pt x="20314" y="50696"/>
                  <a:pt x="31370" y="31011"/>
                  <a:pt x="50337" y="25707"/>
                </a:cubicBezTo>
                <a:cubicBezTo>
                  <a:pt x="69303" y="20314"/>
                  <a:pt x="88988" y="31370"/>
                  <a:pt x="94382" y="50337"/>
                </a:cubicBezTo>
                <a:cubicBezTo>
                  <a:pt x="99685" y="69303"/>
                  <a:pt x="88719" y="88988"/>
                  <a:pt x="69752" y="94382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cap="sq">
            <a:noFill/>
          </a:ln>
        </p:spPr>
        <p:txBody>
          <a:bodyPr vert="horz" wrap="square" lIns="91401" tIns="45688" rIns="91401" bIns="45688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35367" y="3878674"/>
            <a:ext cx="532816" cy="466473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sq">
            <a:noFill/>
          </a:ln>
        </p:spPr>
        <p:txBody>
          <a:bodyPr vert="horz" wrap="square" lIns="91401" tIns="45688" rIns="91401" bIns="45688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783263" y="2916756"/>
            <a:ext cx="613340" cy="578087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01" tIns="45688" rIns="91401" bIns="45688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215844" y="3235438"/>
            <a:ext cx="386527" cy="386527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cap="sq">
            <a:noFill/>
          </a:ln>
        </p:spPr>
        <p:txBody>
          <a:bodyPr vert="horz" wrap="square" lIns="91401" tIns="45688" rIns="91401" bIns="45688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666418" y="1782285"/>
            <a:ext cx="2847030" cy="2847030"/>
          </a:xfrm>
          <a:prstGeom prst="arc">
            <a:avLst>
              <a:gd name="adj1" fmla="val 8218161"/>
              <a:gd name="adj2" fmla="val 16127179"/>
            </a:avLst>
          </a:prstGeom>
          <a:noFill/>
          <a:ln w="28575" cap="flat">
            <a:solidFill>
              <a:schemeClr val="accent1"/>
            </a:solidFill>
            <a:miter/>
            <a:headEnd type="oval" w="med" len="med"/>
            <a:tailEnd type="oval" w="med" len="med"/>
          </a:ln>
        </p:spPr>
        <p:txBody>
          <a:bodyPr vert="horz" wrap="square" lIns="91401" tIns="45688" rIns="91401" bIns="4568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0" name="标题 1"/>
          <p:cNvCxnSpPr/>
          <p:nvPr/>
        </p:nvCxnSpPr>
        <p:spPr>
          <a:xfrm flipH="1">
            <a:off x="5626672" y="5337176"/>
            <a:ext cx="1402465" cy="0"/>
          </a:xfrm>
          <a:prstGeom prst="straightConnector1">
            <a:avLst/>
          </a:prstGeom>
          <a:noFill/>
          <a:ln w="28575" cap="flat">
            <a:solidFill>
              <a:schemeClr val="accent1">
                <a:lumMod val="60000"/>
                <a:lumOff val="40000"/>
              </a:schemeClr>
            </a:solidFill>
            <a:miter/>
            <a:headEnd type="oval" w="med" len="med"/>
            <a:tailEnd type="oval" w="med" len="med"/>
          </a:ln>
        </p:spPr>
      </p:cxnSp>
      <p:sp>
        <p:nvSpPr>
          <p:cNvPr id="11" name="标题 1"/>
          <p:cNvSpPr txBox="1"/>
          <p:nvPr/>
        </p:nvSpPr>
        <p:spPr>
          <a:xfrm>
            <a:off x="7708649" y="2263140"/>
            <a:ext cx="617220" cy="640080"/>
          </a:xfrm>
          <a:custGeom>
            <a:avLst/>
            <a:gdLst>
              <a:gd name="connsiteX0" fmla="*/ 0 w 617220"/>
              <a:gd name="connsiteY0" fmla="*/ 640080 h 640080"/>
              <a:gd name="connsiteX1" fmla="*/ 0 w 617220"/>
              <a:gd name="connsiteY1" fmla="*/ 0 h 640080"/>
              <a:gd name="connsiteX2" fmla="*/ 617220 w 617220"/>
              <a:gd name="connsiteY2" fmla="*/ 0 h 640080"/>
            </a:gdLst>
            <a:ahLst/>
            <a:cxnLst/>
            <a:rect l="l" t="t" r="r" b="b"/>
            <a:pathLst>
              <a:path w="617220" h="640080">
                <a:moveTo>
                  <a:pt x="0" y="640080"/>
                </a:moveTo>
                <a:lnTo>
                  <a:pt x="0" y="0"/>
                </a:lnTo>
                <a:lnTo>
                  <a:pt x="617220" y="0"/>
                </a:lnTo>
              </a:path>
            </a:pathLst>
          </a:custGeom>
          <a:noFill/>
          <a:ln w="28575" cap="flat">
            <a:solidFill>
              <a:schemeClr val="accent1"/>
            </a:solidFill>
            <a:miter/>
            <a:headEnd type="oval" w="med" len="med"/>
            <a:tailEnd type="oval" w="med" len="med"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587500" y="4894494"/>
            <a:ext cx="3844739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超参数优化策略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584960" y="5172845"/>
            <a:ext cx="3847278" cy="9612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893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对Ridge回归的正则化参数进行调优，通过网格搜索等方法找到最优参数值，平衡模型的偏差和方差，提高模型的稳定性和预测能力。
引入早停机制，在模型训练过程中实时监控验证集的性能，当性能不再提升时提前停止训练，防止模型过拟合，提高模型的泛化能力。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72682" y="2327391"/>
            <a:ext cx="2776529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非线性模型的尝试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72680" y="2605742"/>
            <a:ext cx="2776529" cy="122001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964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随机森林是一种集成学习算法，通过构建多个决策树并综合其结果，可有效处理特征之间的非线性关系，提高模型的预测精度。
神经网络具有强大的非线性拟合能力，可自动学习特征与标签之间的复杂关系，适用于复杂的疲劳预测任务。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602371" y="1418387"/>
            <a:ext cx="2916530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模型选择与评估的多样性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602369" y="1696738"/>
            <a:ext cx="2916530" cy="122001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964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尝试多种不同的模型，如支持向量机、深度学习模型等，对比不同模型的性能，选择最适合疲劳预测任务的模型。
使用多种评估指标，如准确率、召回率、F1值等，全面评估模型的性能，确保模型在不同方面都具有良好的表现。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781050" y="4065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模型层面改进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594114" y="1130300"/>
            <a:ext cx="8991071" cy="1512840"/>
          </a:xfrm>
          <a:prstGeom prst="round2DiagRect">
            <a:avLst/>
          </a:prstGeom>
          <a:solidFill>
            <a:schemeClr val="bg1"/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2081264" y="1691570"/>
            <a:ext cx="8292565" cy="81944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采用分层交叉验证方法，可确保每个数据子集的标签分布与整体数据一致，避免因数据划分的随机性导致模型性能评估的偏差。
分层交叉验证能更准确地反映模型在不同数据分布下的性能，提高模型评估的可靠性和稳定性。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878238" y="1276058"/>
            <a:ext cx="45719" cy="409740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081264" y="1272970"/>
            <a:ext cx="8294636" cy="3775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分层交叉验证的优势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594114" y="2875780"/>
            <a:ext cx="8991071" cy="1512840"/>
          </a:xfrm>
          <a:prstGeom prst="round2DiagRect">
            <a:avLst/>
          </a:prstGeom>
          <a:solidFill>
            <a:schemeClr val="bg1"/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2081264" y="3424350"/>
            <a:ext cx="8292565" cy="81944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增加外部验证集，可对模型进行独立的测试，评估模型在未见过的数据上的表现，进一步验证模型的泛化能力。
外部验证集的结果可作为模型最终性能的重要参考，确保模型在实际应用中的可靠性和有效性。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878238" y="3021538"/>
            <a:ext cx="45719" cy="409740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2081264" y="3018450"/>
            <a:ext cx="8294636" cy="3775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外部验证集的作用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594114" y="4722860"/>
            <a:ext cx="8991071" cy="1512840"/>
          </a:xfrm>
          <a:prstGeom prst="round2DiagRect">
            <a:avLst/>
          </a:prstGeom>
          <a:solidFill>
            <a:schemeClr val="bg1"/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2081264" y="5284130"/>
            <a:ext cx="8292565" cy="81944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结合多种验证策略，如交叉验证、外部验证等，从不同角度评估模型的性能，确保模型在不同数据集和场景下都能保持良好的表现。
通过综合验证，可及时发现模型的潜在问题，及时调整优化策略，提高模型的整体性能和稳定性。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878238" y="4868618"/>
            <a:ext cx="45719" cy="409740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2081264" y="4865530"/>
            <a:ext cx="8294636" cy="3775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验证策略的综合运用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781050" y="4065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验证策略优化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57385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2971575">
            <a:off x="6066310" y="973629"/>
            <a:ext cx="1859493" cy="1859493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  <a:alpha val="0"/>
                </a:schemeClr>
              </a:gs>
              <a:gs pos="100000">
                <a:schemeClr val="accent2">
                  <a:alpha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20292424">
            <a:off x="-861535" y="-1870201"/>
            <a:ext cx="5517653" cy="5517653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  <a:alpha val="10000"/>
                </a:schemeClr>
              </a:gs>
              <a:gs pos="100000">
                <a:schemeClr val="accent2">
                  <a:lumMod val="60000"/>
                  <a:lumOff val="40000"/>
                  <a:alpha val="32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-266700" y="0"/>
            <a:ext cx="12192000" cy="6858000"/>
          </a:xfrm>
          <a:custGeom>
            <a:avLst/>
            <a:gdLst>
              <a:gd name="connsiteX0" fmla="*/ 11312928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6702116 h 6858000"/>
              <a:gd name="connsiteX5" fmla="*/ 35522 w 12192000"/>
              <a:gd name="connsiteY5" fmla="*/ 6686253 h 6858000"/>
              <a:gd name="connsiteX6" fmla="*/ 2463801 w 12192000"/>
              <a:gd name="connsiteY6" fmla="*/ 5867400 h 6858000"/>
              <a:gd name="connsiteX7" fmla="*/ 5219701 w 12192000"/>
              <a:gd name="connsiteY7" fmla="*/ 5918200 h 6858000"/>
              <a:gd name="connsiteX8" fmla="*/ 7010401 w 12192000"/>
              <a:gd name="connsiteY8" fmla="*/ 5283200 h 6858000"/>
              <a:gd name="connsiteX9" fmla="*/ 8267701 w 12192000"/>
              <a:gd name="connsiteY9" fmla="*/ 4368800 h 6858000"/>
              <a:gd name="connsiteX10" fmla="*/ 9753303 w 12192000"/>
              <a:gd name="connsiteY10" fmla="*/ 4102100 h 6858000"/>
              <a:gd name="connsiteX11" fmla="*/ 9775436 w 12192000"/>
              <a:gd name="connsiteY11" fmla="*/ 4096261 h 6858000"/>
              <a:gd name="connsiteX12" fmla="*/ 9872640 w 12192000"/>
              <a:gd name="connsiteY12" fmla="*/ 4085901 h 6858000"/>
              <a:gd name="connsiteX13" fmla="*/ 10871964 w 12192000"/>
              <a:gd name="connsiteY13" fmla="*/ 3011090 h 6858000"/>
              <a:gd name="connsiteX14" fmla="*/ 10879893 w 12192000"/>
              <a:gd name="connsiteY14" fmla="*/ 2929399 h 6858000"/>
              <a:gd name="connsiteX15" fmla="*/ 10896601 w 12192000"/>
              <a:gd name="connsiteY15" fmla="*/ 2844800 h 6858000"/>
              <a:gd name="connsiteX16" fmla="*/ 10899119 w 12192000"/>
              <a:gd name="connsiteY16" fmla="*/ 2673412 h 6858000"/>
              <a:gd name="connsiteX17" fmla="*/ 10885081 w 12192000"/>
              <a:gd name="connsiteY17" fmla="*/ 2593548 h 6858000"/>
              <a:gd name="connsiteX18" fmla="*/ 10877638 w 12192000"/>
              <a:gd name="connsiteY18" fmla="*/ 2498494 h 6858000"/>
              <a:gd name="connsiteX19" fmla="*/ 10816392 w 12192000"/>
              <a:gd name="connsiteY19" fmla="*/ 2262974 h 6858000"/>
              <a:gd name="connsiteX20" fmla="*/ 10744803 w 12192000"/>
              <a:gd name="connsiteY20" fmla="*/ 2108945 h 6858000"/>
              <a:gd name="connsiteX21" fmla="*/ 10738645 w 12192000"/>
              <a:gd name="connsiteY21" fmla="*/ 2091531 h 6858000"/>
              <a:gd name="connsiteX22" fmla="*/ 10541001 w 12192000"/>
              <a:gd name="connsiteY22" fmla="*/ 1371600 h 6858000"/>
              <a:gd name="connsiteX23" fmla="*/ 10544822 w 12192000"/>
              <a:gd name="connsiteY23" fmla="*/ 1332977 h 6858000"/>
              <a:gd name="connsiteX24" fmla="*/ 10541001 w 12192000"/>
              <a:gd name="connsiteY24" fmla="*/ 1257301 h 6858000"/>
              <a:gd name="connsiteX25" fmla="*/ 11308933 w 12192000"/>
              <a:gd name="connsiteY25" fmla="*/ 1821 h 6858000"/>
            </a:gdLst>
            <a:ahLst/>
            <a:cxnLst/>
            <a:rect l="l" t="t" r="r" b="b"/>
            <a:pathLst>
              <a:path w="12192000" h="6858000">
                <a:moveTo>
                  <a:pt x="11312928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6702116"/>
                </a:lnTo>
                <a:lnTo>
                  <a:pt x="35522" y="6686253"/>
                </a:lnTo>
                <a:cubicBezTo>
                  <a:pt x="678260" y="6404372"/>
                  <a:pt x="1757363" y="5991225"/>
                  <a:pt x="2463801" y="5867400"/>
                </a:cubicBezTo>
                <a:cubicBezTo>
                  <a:pt x="3405718" y="5702300"/>
                  <a:pt x="4461935" y="6015567"/>
                  <a:pt x="5219701" y="5918200"/>
                </a:cubicBezTo>
                <a:cubicBezTo>
                  <a:pt x="5977468" y="5820833"/>
                  <a:pt x="6502402" y="5541433"/>
                  <a:pt x="7010401" y="5283200"/>
                </a:cubicBezTo>
                <a:cubicBezTo>
                  <a:pt x="7518401" y="5024967"/>
                  <a:pt x="7742768" y="4588933"/>
                  <a:pt x="8267701" y="4368800"/>
                </a:cubicBezTo>
                <a:cubicBezTo>
                  <a:pt x="8661401" y="4203700"/>
                  <a:pt x="9282510" y="4200525"/>
                  <a:pt x="9753303" y="4102100"/>
                </a:cubicBezTo>
                <a:lnTo>
                  <a:pt x="9775436" y="4096261"/>
                </a:lnTo>
                <a:lnTo>
                  <a:pt x="9872640" y="4085901"/>
                </a:lnTo>
                <a:cubicBezTo>
                  <a:pt x="10350579" y="4007524"/>
                  <a:pt x="10765727" y="3583520"/>
                  <a:pt x="10871964" y="3011090"/>
                </a:cubicBezTo>
                <a:lnTo>
                  <a:pt x="10879893" y="2929399"/>
                </a:lnTo>
                <a:lnTo>
                  <a:pt x="10896601" y="2844800"/>
                </a:lnTo>
                <a:cubicBezTo>
                  <a:pt x="10904538" y="2790825"/>
                  <a:pt x="10904770" y="2733378"/>
                  <a:pt x="10899119" y="2673412"/>
                </a:cubicBezTo>
                <a:lnTo>
                  <a:pt x="10885081" y="2593548"/>
                </a:lnTo>
                <a:lnTo>
                  <a:pt x="10877638" y="2498494"/>
                </a:lnTo>
                <a:cubicBezTo>
                  <a:pt x="10863957" y="2417017"/>
                  <a:pt x="10843349" y="2338180"/>
                  <a:pt x="10816392" y="2262974"/>
                </a:cubicBezTo>
                <a:lnTo>
                  <a:pt x="10744803" y="2108945"/>
                </a:lnTo>
                <a:lnTo>
                  <a:pt x="10738645" y="2091531"/>
                </a:lnTo>
                <a:cubicBezTo>
                  <a:pt x="10640485" y="1825625"/>
                  <a:pt x="10535710" y="1565275"/>
                  <a:pt x="10541001" y="1371600"/>
                </a:cubicBezTo>
                <a:lnTo>
                  <a:pt x="10544822" y="1332977"/>
                </a:lnTo>
                <a:lnTo>
                  <a:pt x="10541001" y="1257301"/>
                </a:lnTo>
                <a:cubicBezTo>
                  <a:pt x="10541001" y="709879"/>
                  <a:pt x="10853029" y="235335"/>
                  <a:pt x="11308933" y="1821"/>
                </a:cubicBezTo>
                <a:close/>
              </a:path>
            </a:pathLst>
          </a:custGeom>
          <a:gradFill>
            <a:gsLst>
              <a:gs pos="0">
                <a:schemeClr val="accent2">
                  <a:alpha val="99000"/>
                </a:schemeClr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11312928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6702116 h 6858000"/>
              <a:gd name="connsiteX5" fmla="*/ 35522 w 12192000"/>
              <a:gd name="connsiteY5" fmla="*/ 6686253 h 6858000"/>
              <a:gd name="connsiteX6" fmla="*/ 2463801 w 12192000"/>
              <a:gd name="connsiteY6" fmla="*/ 5867400 h 6858000"/>
              <a:gd name="connsiteX7" fmla="*/ 5219701 w 12192000"/>
              <a:gd name="connsiteY7" fmla="*/ 5918200 h 6858000"/>
              <a:gd name="connsiteX8" fmla="*/ 7010401 w 12192000"/>
              <a:gd name="connsiteY8" fmla="*/ 5283200 h 6858000"/>
              <a:gd name="connsiteX9" fmla="*/ 8267701 w 12192000"/>
              <a:gd name="connsiteY9" fmla="*/ 4368800 h 6858000"/>
              <a:gd name="connsiteX10" fmla="*/ 9753303 w 12192000"/>
              <a:gd name="connsiteY10" fmla="*/ 4102100 h 6858000"/>
              <a:gd name="connsiteX11" fmla="*/ 9775436 w 12192000"/>
              <a:gd name="connsiteY11" fmla="*/ 4096261 h 6858000"/>
              <a:gd name="connsiteX12" fmla="*/ 9872640 w 12192000"/>
              <a:gd name="connsiteY12" fmla="*/ 4085901 h 6858000"/>
              <a:gd name="connsiteX13" fmla="*/ 10871964 w 12192000"/>
              <a:gd name="connsiteY13" fmla="*/ 3011090 h 6858000"/>
              <a:gd name="connsiteX14" fmla="*/ 10879893 w 12192000"/>
              <a:gd name="connsiteY14" fmla="*/ 2929399 h 6858000"/>
              <a:gd name="connsiteX15" fmla="*/ 10896601 w 12192000"/>
              <a:gd name="connsiteY15" fmla="*/ 2844800 h 6858000"/>
              <a:gd name="connsiteX16" fmla="*/ 10899119 w 12192000"/>
              <a:gd name="connsiteY16" fmla="*/ 2673412 h 6858000"/>
              <a:gd name="connsiteX17" fmla="*/ 10885081 w 12192000"/>
              <a:gd name="connsiteY17" fmla="*/ 2593548 h 6858000"/>
              <a:gd name="connsiteX18" fmla="*/ 10877638 w 12192000"/>
              <a:gd name="connsiteY18" fmla="*/ 2498494 h 6858000"/>
              <a:gd name="connsiteX19" fmla="*/ 10816392 w 12192000"/>
              <a:gd name="connsiteY19" fmla="*/ 2262974 h 6858000"/>
              <a:gd name="connsiteX20" fmla="*/ 10744803 w 12192000"/>
              <a:gd name="connsiteY20" fmla="*/ 2108945 h 6858000"/>
              <a:gd name="connsiteX21" fmla="*/ 10738645 w 12192000"/>
              <a:gd name="connsiteY21" fmla="*/ 2091531 h 6858000"/>
              <a:gd name="connsiteX22" fmla="*/ 10541001 w 12192000"/>
              <a:gd name="connsiteY22" fmla="*/ 1371600 h 6858000"/>
              <a:gd name="connsiteX23" fmla="*/ 10544822 w 12192000"/>
              <a:gd name="connsiteY23" fmla="*/ 1332977 h 6858000"/>
              <a:gd name="connsiteX24" fmla="*/ 10541001 w 12192000"/>
              <a:gd name="connsiteY24" fmla="*/ 1257301 h 6858000"/>
              <a:gd name="connsiteX25" fmla="*/ 11308933 w 12192000"/>
              <a:gd name="connsiteY25" fmla="*/ 1821 h 6858000"/>
            </a:gdLst>
            <a:ahLst/>
            <a:cxnLst/>
            <a:rect l="l" t="t" r="r" b="b"/>
            <a:pathLst>
              <a:path w="12192000" h="6858000">
                <a:moveTo>
                  <a:pt x="11312928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6702116"/>
                </a:lnTo>
                <a:lnTo>
                  <a:pt x="35522" y="6686253"/>
                </a:lnTo>
                <a:cubicBezTo>
                  <a:pt x="678260" y="6404372"/>
                  <a:pt x="1757363" y="5991225"/>
                  <a:pt x="2463801" y="5867400"/>
                </a:cubicBezTo>
                <a:cubicBezTo>
                  <a:pt x="3405718" y="5702300"/>
                  <a:pt x="4461935" y="6015567"/>
                  <a:pt x="5219701" y="5918200"/>
                </a:cubicBezTo>
                <a:cubicBezTo>
                  <a:pt x="5977468" y="5820833"/>
                  <a:pt x="6502402" y="5541433"/>
                  <a:pt x="7010401" y="5283200"/>
                </a:cubicBezTo>
                <a:cubicBezTo>
                  <a:pt x="7518401" y="5024967"/>
                  <a:pt x="7742768" y="4588933"/>
                  <a:pt x="8267701" y="4368800"/>
                </a:cubicBezTo>
                <a:cubicBezTo>
                  <a:pt x="8661401" y="4203700"/>
                  <a:pt x="9282510" y="4200525"/>
                  <a:pt x="9753303" y="4102100"/>
                </a:cubicBezTo>
                <a:lnTo>
                  <a:pt x="9775436" y="4096261"/>
                </a:lnTo>
                <a:lnTo>
                  <a:pt x="9872640" y="4085901"/>
                </a:lnTo>
                <a:cubicBezTo>
                  <a:pt x="10350579" y="4007524"/>
                  <a:pt x="10765727" y="3583520"/>
                  <a:pt x="10871964" y="3011090"/>
                </a:cubicBezTo>
                <a:lnTo>
                  <a:pt x="10879893" y="2929399"/>
                </a:lnTo>
                <a:lnTo>
                  <a:pt x="10896601" y="2844800"/>
                </a:lnTo>
                <a:cubicBezTo>
                  <a:pt x="10904538" y="2790825"/>
                  <a:pt x="10904770" y="2733378"/>
                  <a:pt x="10899119" y="2673412"/>
                </a:cubicBezTo>
                <a:lnTo>
                  <a:pt x="10885081" y="2593548"/>
                </a:lnTo>
                <a:lnTo>
                  <a:pt x="10877638" y="2498494"/>
                </a:lnTo>
                <a:cubicBezTo>
                  <a:pt x="10863957" y="2417017"/>
                  <a:pt x="10843349" y="2338180"/>
                  <a:pt x="10816392" y="2262974"/>
                </a:cubicBezTo>
                <a:lnTo>
                  <a:pt x="10744803" y="2108945"/>
                </a:lnTo>
                <a:lnTo>
                  <a:pt x="10738645" y="2091531"/>
                </a:lnTo>
                <a:cubicBezTo>
                  <a:pt x="10640485" y="1825625"/>
                  <a:pt x="10535710" y="1565275"/>
                  <a:pt x="10541001" y="1371600"/>
                </a:cubicBezTo>
                <a:lnTo>
                  <a:pt x="10544822" y="1332977"/>
                </a:lnTo>
                <a:lnTo>
                  <a:pt x="10541001" y="1257301"/>
                </a:lnTo>
                <a:cubicBezTo>
                  <a:pt x="10541001" y="709879"/>
                  <a:pt x="10853029" y="235335"/>
                  <a:pt x="11308933" y="1821"/>
                </a:cubicBezTo>
                <a:close/>
              </a:path>
            </a:pathLst>
          </a:custGeom>
          <a:gradFill>
            <a:gsLst>
              <a:gs pos="27000">
                <a:schemeClr val="accent1"/>
              </a:gs>
              <a:gs pos="100000">
                <a:schemeClr val="accent2"/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4038600" y="2485878"/>
            <a:ext cx="8118785" cy="4372121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标题 1"/>
          <p:cNvSpPr txBox="1"/>
          <p:nvPr/>
        </p:nvSpPr>
        <p:spPr>
          <a:xfrm>
            <a:off x="436052" y="2779774"/>
            <a:ext cx="6307734" cy="19860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五、后续计划安排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648700" y="2362379"/>
            <a:ext cx="610616" cy="610616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689076" y="1634397"/>
            <a:ext cx="353151" cy="353151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52700" y="5483588"/>
            <a:ext cx="578874" cy="578874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349991">
            <a:off x="11457839" y="586853"/>
            <a:ext cx="1539544" cy="1539544"/>
          </a:xfrm>
          <a:prstGeom prst="ellipse">
            <a:avLst/>
          </a:prstGeom>
          <a:gradFill>
            <a:gsLst>
              <a:gs pos="0">
                <a:schemeClr val="accent1">
                  <a:alpha val="68000"/>
                </a:schemeClr>
              </a:gs>
              <a:gs pos="100000">
                <a:schemeClr val="accent2">
                  <a:alpha val="6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2489" y="529552"/>
            <a:ext cx="3793799" cy="743548"/>
          </a:xfrm>
          <a:custGeom>
            <a:avLst/>
            <a:gdLst>
              <a:gd name="connsiteX0" fmla="*/ 0 w 3425499"/>
              <a:gd name="connsiteY0" fmla="*/ 0 h 743548"/>
              <a:gd name="connsiteX1" fmla="*/ 3053725 w 3425499"/>
              <a:gd name="connsiteY1" fmla="*/ 0 h 743548"/>
              <a:gd name="connsiteX2" fmla="*/ 3425499 w 3425499"/>
              <a:gd name="connsiteY2" fmla="*/ 371774 h 743548"/>
              <a:gd name="connsiteX3" fmla="*/ 3053725 w 3425499"/>
              <a:gd name="connsiteY3" fmla="*/ 743548 h 743548"/>
              <a:gd name="connsiteX4" fmla="*/ 0 w 3425499"/>
              <a:gd name="connsiteY4" fmla="*/ 743548 h 743548"/>
            </a:gdLst>
            <a:ahLst/>
            <a:cxnLst/>
            <a:rect l="l" t="t" r="r" b="b"/>
            <a:pathLst>
              <a:path w="3425499" h="743548">
                <a:moveTo>
                  <a:pt x="0" y="0"/>
                </a:moveTo>
                <a:lnTo>
                  <a:pt x="3053725" y="0"/>
                </a:lnTo>
                <a:cubicBezTo>
                  <a:pt x="3259050" y="0"/>
                  <a:pt x="3425499" y="166449"/>
                  <a:pt x="3425499" y="371774"/>
                </a:cubicBezTo>
                <a:cubicBezTo>
                  <a:pt x="3425499" y="577099"/>
                  <a:pt x="3259050" y="743548"/>
                  <a:pt x="3053725" y="743548"/>
                </a:cubicBezTo>
                <a:lnTo>
                  <a:pt x="0" y="743548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52822" y="717623"/>
            <a:ext cx="2958699" cy="367406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291756" y="1819663"/>
            <a:ext cx="2489629" cy="103820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PART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2866742" y="896284"/>
            <a:ext cx="1248058" cy="196158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05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491586" y="1008063"/>
            <a:ext cx="3171825" cy="4827588"/>
          </a:xfrm>
          <a:custGeom>
            <a:avLst/>
            <a:gdLst>
              <a:gd name="T0" fmla="*/ 0 w 2005"/>
              <a:gd name="T1" fmla="*/ 2975 h 3052"/>
              <a:gd name="T2" fmla="*/ 479 w 2005"/>
              <a:gd name="T3" fmla="*/ 3052 h 3052"/>
              <a:gd name="T4" fmla="*/ 2005 w 2005"/>
              <a:gd name="T5" fmla="*/ 1526 h 3052"/>
              <a:gd name="T6" fmla="*/ 479 w 2005"/>
              <a:gd name="T7" fmla="*/ 0 h 3052"/>
              <a:gd name="T8" fmla="*/ 0 w 2005"/>
              <a:gd name="T9" fmla="*/ 77 h 3052"/>
            </a:gdLst>
            <a:ahLst/>
            <a:cxnLst/>
            <a:rect l="0" t="0" r="r" b="b"/>
            <a:pathLst>
              <a:path w="2005" h="3052">
                <a:moveTo>
                  <a:pt x="0" y="2975"/>
                </a:moveTo>
                <a:cubicBezTo>
                  <a:pt x="151" y="3025"/>
                  <a:pt x="312" y="3052"/>
                  <a:pt x="479" y="3052"/>
                </a:cubicBezTo>
                <a:cubicBezTo>
                  <a:pt x="1322" y="3052"/>
                  <a:pt x="2005" y="2369"/>
                  <a:pt x="2005" y="1526"/>
                </a:cubicBezTo>
                <a:cubicBezTo>
                  <a:pt x="2005" y="683"/>
                  <a:pt x="1322" y="0"/>
                  <a:pt x="479" y="0"/>
                </a:cubicBezTo>
                <a:cubicBezTo>
                  <a:pt x="312" y="0"/>
                  <a:pt x="151" y="27"/>
                  <a:pt x="0" y="77"/>
                </a:cubicBezTo>
              </a:path>
            </a:pathLst>
          </a:custGeom>
          <a:gradFill>
            <a:gsLst>
              <a:gs pos="19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alpha val="50000"/>
                </a:schemeClr>
              </a:gs>
            </a:gsLst>
            <a:lin ang="0" scaled="0"/>
          </a:gradFill>
          <a:ln cap="flat">
            <a:noFill/>
            <a:prstDash val="solid"/>
            <a:miter/>
            <a:headEnd/>
            <a:tailE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217059" y="4763"/>
            <a:ext cx="1419225" cy="6850063"/>
          </a:xfrm>
          <a:custGeom>
            <a:avLst/>
            <a:gdLst>
              <a:gd name="T0" fmla="*/ 0 w 897"/>
              <a:gd name="T1" fmla="*/ 4330 h 4330"/>
              <a:gd name="T2" fmla="*/ 897 w 897"/>
              <a:gd name="T3" fmla="*/ 2160 h 4330"/>
              <a:gd name="T4" fmla="*/ 9 w 897"/>
              <a:gd name="T5" fmla="*/ 0 h 4330"/>
            </a:gdLst>
            <a:ahLst/>
            <a:cxnLst/>
            <a:rect l="0" t="0" r="r" b="b"/>
            <a:pathLst>
              <a:path w="897" h="4330">
                <a:moveTo>
                  <a:pt x="0" y="4330"/>
                </a:moveTo>
                <a:cubicBezTo>
                  <a:pt x="554" y="3774"/>
                  <a:pt x="897" y="3007"/>
                  <a:pt x="897" y="2160"/>
                </a:cubicBezTo>
                <a:cubicBezTo>
                  <a:pt x="897" y="1318"/>
                  <a:pt x="558" y="555"/>
                  <a:pt x="9" y="0"/>
                </a:cubicBezTo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alpha val="50000"/>
                </a:schemeClr>
              </a:gs>
            </a:gsLst>
            <a:lin ang="0" scaled="0"/>
          </a:gradFill>
          <a:ln cap="flat">
            <a:noFill/>
            <a:prstDash val="solid"/>
            <a:miter/>
            <a:headEnd/>
            <a:tailEnd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3834552" y="1675187"/>
            <a:ext cx="540000" cy="540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1"/>
              </a:gs>
            </a:gsLst>
            <a:lin ang="2700000" scaled="0"/>
          </a:gradFill>
          <a:ln w="6350" cap="sq">
            <a:solidFill>
              <a:schemeClr val="bg1"/>
            </a:solidFill>
            <a:miter/>
          </a:ln>
          <a:effectLst>
            <a:outerShdw blurRad="177800" dist="152400" dir="2700000" algn="tl" rotWithShape="0">
              <a:schemeClr val="accent1">
                <a:alpha val="2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360716" y="3159000"/>
            <a:ext cx="540000" cy="540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1"/>
              </a:gs>
            </a:gsLst>
            <a:lin ang="2700000" scaled="0"/>
          </a:gradFill>
          <a:ln w="6350" cap="sq">
            <a:solidFill>
              <a:schemeClr val="bg1"/>
            </a:solidFill>
            <a:miter/>
          </a:ln>
          <a:effectLst>
            <a:outerShdw blurRad="177800" dist="152400" dir="2700000" algn="tl" rotWithShape="0">
              <a:schemeClr val="accent1">
                <a:alpha val="2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834552" y="4642813"/>
            <a:ext cx="540000" cy="540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1"/>
              </a:gs>
            </a:gsLst>
            <a:lin ang="2700000" scaled="0"/>
          </a:gradFill>
          <a:ln w="6350" cap="sq">
            <a:solidFill>
              <a:schemeClr val="bg1"/>
            </a:solidFill>
            <a:miter/>
          </a:ln>
          <a:effectLst>
            <a:outerShdw blurRad="177800" dist="152400" dir="2700000" algn="tl" rotWithShape="0">
              <a:schemeClr val="accent1">
                <a:alpha val="2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976733" y="2915807"/>
            <a:ext cx="1100769" cy="1037500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  <a:alpha val="100000"/>
                </a:schemeClr>
              </a:gs>
              <a:gs pos="100000">
                <a:schemeClr val="accent1">
                  <a:alpha val="100000"/>
                </a:schemeClr>
              </a:gs>
            </a:gsLst>
            <a:lin ang="3000000" scaled="0"/>
          </a:gra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664075" y="1730249"/>
            <a:ext cx="4806950" cy="898651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07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立即检查数据加载过程中的重复文件问题（16_*.mat重复处理），确保数据的唯一性和准确性，避免数据冗余对后续分析和模型训练的影响。
重新加载数据，验证数据的完整性和一致性，为后续的特征工程和模型训练提供可靠的数据基础。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664075" y="1209549"/>
            <a:ext cx="4806950" cy="454151"/>
          </a:xfrm>
          <a:prstGeom prst="rect">
            <a:avLst/>
          </a:prstGeom>
          <a:noFill/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数据加载问题的紧急处理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006975" y="2924049"/>
            <a:ext cx="4806950" cy="454151"/>
          </a:xfrm>
          <a:prstGeom prst="rect">
            <a:avLst/>
          </a:prstGeom>
          <a:noFill/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特征融合正确性的验证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006975" y="3444749"/>
            <a:ext cx="4806950" cy="898651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07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仔细验证特征融合的逻辑和过程，确保多模态特征的融合正确无误，避免因融合错误导致模型性能下降。
对融合后的特征进行可视化分析，检查特征的分布和相关性，确保融合后的特征能有效反映驾驶疲劳状态。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549775" y="4651249"/>
            <a:ext cx="4806950" cy="454151"/>
          </a:xfrm>
          <a:prstGeom prst="rect">
            <a:avLst/>
          </a:prstGeom>
          <a:noFill/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优先级任务的紧迫性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549775" y="5171949"/>
            <a:ext cx="4806950" cy="898651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数据加载和特征融合是模型训练的基础，优先处理这些问题可确保后续工作的顺利进行，避免因基础问题导致的反复调整和优化。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3813175" y="1793749"/>
            <a:ext cx="552450" cy="301751"/>
          </a:xfrm>
          <a:prstGeom prst="rect">
            <a:avLst/>
          </a:prstGeom>
          <a:noFill/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4346575" y="3279649"/>
            <a:ext cx="552450" cy="301751"/>
          </a:xfrm>
          <a:prstGeom prst="rect">
            <a:avLst/>
          </a:prstGeom>
          <a:noFill/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02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825875" y="4778249"/>
            <a:ext cx="552450" cy="301751"/>
          </a:xfrm>
          <a:prstGeom prst="rect">
            <a:avLst/>
          </a:prstGeom>
          <a:noFill/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03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781050" y="4065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优先级任务执行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349829" y="2385039"/>
            <a:ext cx="9492343" cy="3623876"/>
          </a:xfrm>
          <a:prstGeom prst="roundRect">
            <a:avLst>
              <a:gd name="adj" fmla="val 5853"/>
            </a:avLst>
          </a:prstGeom>
          <a:solidFill>
            <a:schemeClr val="bg1"/>
          </a:solidFill>
          <a:ln w="12700" cap="flat">
            <a:solidFill>
              <a:schemeClr val="accent1"/>
            </a:solidFill>
            <a:miter/>
          </a:ln>
          <a:effectLst>
            <a:outerShdw blurRad="203200" dist="38100" algn="l" rotWithShape="0">
              <a:schemeClr val="accent1">
                <a:lumMod val="75000"/>
                <a:alpha val="16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2528306" y="3050616"/>
            <a:ext cx="2906327" cy="77439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一、实验概览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794023" y="3050616"/>
            <a:ext cx="2906327" cy="77439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二、模型表现分析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528306" y="4083384"/>
            <a:ext cx="2906327" cy="77439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三、关键问题发现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794023" y="4083384"/>
            <a:ext cx="2906327" cy="77439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四、改进方向建议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877254" y="978393"/>
            <a:ext cx="2438400" cy="11074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kumimoji="1" lang="en-US" altLang="zh-CN" sz="80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目录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840668" y="678217"/>
            <a:ext cx="4508500" cy="7772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1467F7">
                    <a:alpha val="20000"/>
                  </a:srgbClr>
                </a:solidFill>
                <a:latin typeface="OPPOSans H"/>
                <a:ea typeface="OPPOSans H"/>
                <a:cs typeface="OPPOSans H"/>
              </a:rPr>
              <a:t>CONTENTS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5400000">
            <a:off x="9960075" y="-541295"/>
            <a:ext cx="2592249" cy="3132198"/>
          </a:xfrm>
          <a:custGeom>
            <a:avLst/>
            <a:gdLst>
              <a:gd name="connsiteX0" fmla="*/ 2563831 w 2592249"/>
              <a:gd name="connsiteY0" fmla="*/ 76800 h 3132198"/>
              <a:gd name="connsiteX1" fmla="*/ 2398731 w 2592249"/>
              <a:gd name="connsiteY1" fmla="*/ 1283300 h 3132198"/>
              <a:gd name="connsiteX2" fmla="*/ 1598631 w 2592249"/>
              <a:gd name="connsiteY2" fmla="*/ 1588100 h 3132198"/>
              <a:gd name="connsiteX3" fmla="*/ 1192231 w 2592249"/>
              <a:gd name="connsiteY3" fmla="*/ 1981800 h 3132198"/>
              <a:gd name="connsiteX4" fmla="*/ 950931 w 2592249"/>
              <a:gd name="connsiteY4" fmla="*/ 2756500 h 3132198"/>
              <a:gd name="connsiteX5" fmla="*/ 506431 w 2592249"/>
              <a:gd name="connsiteY5" fmla="*/ 3124800 h 3132198"/>
              <a:gd name="connsiteX6" fmla="*/ 265131 w 2592249"/>
              <a:gd name="connsiteY6" fmla="*/ 2794600 h 3132198"/>
              <a:gd name="connsiteX7" fmla="*/ 100031 w 2592249"/>
              <a:gd name="connsiteY7" fmla="*/ 724500 h 3132198"/>
              <a:gd name="connsiteX8" fmla="*/ 1916131 w 2592249"/>
              <a:gd name="connsiteY8" fmla="*/ 330800 h 3132198"/>
              <a:gd name="connsiteX9" fmla="*/ 2538431 w 2592249"/>
              <a:gd name="connsiteY9" fmla="*/ 127600 h 3132198"/>
              <a:gd name="connsiteX10" fmla="*/ 2563831 w 2592249"/>
              <a:gd name="connsiteY10" fmla="*/ 127600 h 3132198"/>
              <a:gd name="connsiteX11" fmla="*/ 2563831 w 2592249"/>
              <a:gd name="connsiteY11" fmla="*/ 76800 h 3132198"/>
            </a:gdLst>
            <a:ahLst/>
            <a:cxnLst/>
            <a:rect l="l" t="t" r="r" b="b"/>
            <a:pathLst>
              <a:path w="2592249" h="3132198">
                <a:moveTo>
                  <a:pt x="2563831" y="76800"/>
                </a:moveTo>
                <a:cubicBezTo>
                  <a:pt x="2536314" y="269417"/>
                  <a:pt x="2559598" y="1031417"/>
                  <a:pt x="2398731" y="1283300"/>
                </a:cubicBezTo>
                <a:cubicBezTo>
                  <a:pt x="2237864" y="1535183"/>
                  <a:pt x="1799714" y="1471683"/>
                  <a:pt x="1598631" y="1588100"/>
                </a:cubicBezTo>
                <a:cubicBezTo>
                  <a:pt x="1397548" y="1704517"/>
                  <a:pt x="1300181" y="1787067"/>
                  <a:pt x="1192231" y="1981800"/>
                </a:cubicBezTo>
                <a:cubicBezTo>
                  <a:pt x="1084281" y="2176533"/>
                  <a:pt x="1065231" y="2566000"/>
                  <a:pt x="950931" y="2756500"/>
                </a:cubicBezTo>
                <a:cubicBezTo>
                  <a:pt x="836631" y="2947000"/>
                  <a:pt x="620731" y="3118450"/>
                  <a:pt x="506431" y="3124800"/>
                </a:cubicBezTo>
                <a:cubicBezTo>
                  <a:pt x="392131" y="3131150"/>
                  <a:pt x="332864" y="3194650"/>
                  <a:pt x="265131" y="2794600"/>
                </a:cubicBezTo>
                <a:cubicBezTo>
                  <a:pt x="197398" y="2394550"/>
                  <a:pt x="-175136" y="1135133"/>
                  <a:pt x="100031" y="724500"/>
                </a:cubicBezTo>
                <a:cubicBezTo>
                  <a:pt x="375198" y="313867"/>
                  <a:pt x="1509731" y="430283"/>
                  <a:pt x="1916131" y="330800"/>
                </a:cubicBezTo>
                <a:cubicBezTo>
                  <a:pt x="2322531" y="231317"/>
                  <a:pt x="2538431" y="127600"/>
                  <a:pt x="2538431" y="127600"/>
                </a:cubicBezTo>
                <a:cubicBezTo>
                  <a:pt x="2646381" y="93733"/>
                  <a:pt x="2557481" y="142417"/>
                  <a:pt x="2563831" y="127600"/>
                </a:cubicBezTo>
                <a:cubicBezTo>
                  <a:pt x="2570181" y="112783"/>
                  <a:pt x="2591348" y="-115817"/>
                  <a:pt x="2563831" y="7680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5400000">
            <a:off x="9966518" y="-684515"/>
            <a:ext cx="2654114" cy="3206949"/>
          </a:xfrm>
          <a:custGeom>
            <a:avLst/>
            <a:gdLst>
              <a:gd name="connsiteX0" fmla="*/ 2563831 w 2592249"/>
              <a:gd name="connsiteY0" fmla="*/ 76800 h 3132198"/>
              <a:gd name="connsiteX1" fmla="*/ 2398731 w 2592249"/>
              <a:gd name="connsiteY1" fmla="*/ 1283300 h 3132198"/>
              <a:gd name="connsiteX2" fmla="*/ 1598631 w 2592249"/>
              <a:gd name="connsiteY2" fmla="*/ 1588100 h 3132198"/>
              <a:gd name="connsiteX3" fmla="*/ 1192231 w 2592249"/>
              <a:gd name="connsiteY3" fmla="*/ 1981800 h 3132198"/>
              <a:gd name="connsiteX4" fmla="*/ 950931 w 2592249"/>
              <a:gd name="connsiteY4" fmla="*/ 2756500 h 3132198"/>
              <a:gd name="connsiteX5" fmla="*/ 506431 w 2592249"/>
              <a:gd name="connsiteY5" fmla="*/ 3124800 h 3132198"/>
              <a:gd name="connsiteX6" fmla="*/ 265131 w 2592249"/>
              <a:gd name="connsiteY6" fmla="*/ 2794600 h 3132198"/>
              <a:gd name="connsiteX7" fmla="*/ 100031 w 2592249"/>
              <a:gd name="connsiteY7" fmla="*/ 724500 h 3132198"/>
              <a:gd name="connsiteX8" fmla="*/ 1916131 w 2592249"/>
              <a:gd name="connsiteY8" fmla="*/ 330800 h 3132198"/>
              <a:gd name="connsiteX9" fmla="*/ 2538431 w 2592249"/>
              <a:gd name="connsiteY9" fmla="*/ 127600 h 3132198"/>
              <a:gd name="connsiteX10" fmla="*/ 2563831 w 2592249"/>
              <a:gd name="connsiteY10" fmla="*/ 127600 h 3132198"/>
              <a:gd name="connsiteX11" fmla="*/ 2563831 w 2592249"/>
              <a:gd name="connsiteY11" fmla="*/ 76800 h 3132198"/>
            </a:gdLst>
            <a:ahLst/>
            <a:cxnLst/>
            <a:rect l="l" t="t" r="r" b="b"/>
            <a:pathLst>
              <a:path w="2592249" h="3132198">
                <a:moveTo>
                  <a:pt x="2563831" y="76800"/>
                </a:moveTo>
                <a:cubicBezTo>
                  <a:pt x="2536314" y="269417"/>
                  <a:pt x="2559598" y="1031417"/>
                  <a:pt x="2398731" y="1283300"/>
                </a:cubicBezTo>
                <a:cubicBezTo>
                  <a:pt x="2237864" y="1535183"/>
                  <a:pt x="1799714" y="1471683"/>
                  <a:pt x="1598631" y="1588100"/>
                </a:cubicBezTo>
                <a:cubicBezTo>
                  <a:pt x="1397548" y="1704517"/>
                  <a:pt x="1300181" y="1787067"/>
                  <a:pt x="1192231" y="1981800"/>
                </a:cubicBezTo>
                <a:cubicBezTo>
                  <a:pt x="1084281" y="2176533"/>
                  <a:pt x="1065231" y="2566000"/>
                  <a:pt x="950931" y="2756500"/>
                </a:cubicBezTo>
                <a:cubicBezTo>
                  <a:pt x="836631" y="2947000"/>
                  <a:pt x="620731" y="3118450"/>
                  <a:pt x="506431" y="3124800"/>
                </a:cubicBezTo>
                <a:cubicBezTo>
                  <a:pt x="392131" y="3131150"/>
                  <a:pt x="332864" y="3194650"/>
                  <a:pt x="265131" y="2794600"/>
                </a:cubicBezTo>
                <a:cubicBezTo>
                  <a:pt x="197398" y="2394550"/>
                  <a:pt x="-175136" y="1135133"/>
                  <a:pt x="100031" y="724500"/>
                </a:cubicBezTo>
                <a:cubicBezTo>
                  <a:pt x="375198" y="313867"/>
                  <a:pt x="1509731" y="430283"/>
                  <a:pt x="1916131" y="330800"/>
                </a:cubicBezTo>
                <a:cubicBezTo>
                  <a:pt x="2322531" y="231317"/>
                  <a:pt x="2538431" y="127600"/>
                  <a:pt x="2538431" y="127600"/>
                </a:cubicBezTo>
                <a:cubicBezTo>
                  <a:pt x="2646381" y="93733"/>
                  <a:pt x="2557481" y="142417"/>
                  <a:pt x="2563831" y="127600"/>
                </a:cubicBezTo>
                <a:cubicBezTo>
                  <a:pt x="2570181" y="112783"/>
                  <a:pt x="2591348" y="-115817"/>
                  <a:pt x="2563831" y="7680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5400000">
            <a:off x="9991825" y="-773521"/>
            <a:ext cx="2870200" cy="2705100"/>
          </a:xfrm>
          <a:custGeom>
            <a:avLst/>
            <a:gdLst>
              <a:gd name="connsiteX0" fmla="*/ 2870200 w 2870200"/>
              <a:gd name="connsiteY0" fmla="*/ 0 h 2705100"/>
              <a:gd name="connsiteX1" fmla="*/ 2108200 w 2870200"/>
              <a:gd name="connsiteY1" fmla="*/ 368300 h 2705100"/>
              <a:gd name="connsiteX2" fmla="*/ 1905000 w 2870200"/>
              <a:gd name="connsiteY2" fmla="*/ 1422400 h 2705100"/>
              <a:gd name="connsiteX3" fmla="*/ 1358900 w 2870200"/>
              <a:gd name="connsiteY3" fmla="*/ 1943100 h 2705100"/>
              <a:gd name="connsiteX4" fmla="*/ 546100 w 2870200"/>
              <a:gd name="connsiteY4" fmla="*/ 2260600 h 2705100"/>
              <a:gd name="connsiteX5" fmla="*/ 0 w 2870200"/>
              <a:gd name="connsiteY5" fmla="*/ 2705100 h 2705100"/>
            </a:gdLst>
            <a:ahLst/>
            <a:cxnLst/>
            <a:rect l="l" t="t" r="r" b="b"/>
            <a:pathLst>
              <a:path w="2870200" h="2705100">
                <a:moveTo>
                  <a:pt x="2870200" y="0"/>
                </a:moveTo>
                <a:cubicBezTo>
                  <a:pt x="2569633" y="65616"/>
                  <a:pt x="2269067" y="131233"/>
                  <a:pt x="2108200" y="368300"/>
                </a:cubicBezTo>
                <a:cubicBezTo>
                  <a:pt x="1947333" y="605367"/>
                  <a:pt x="2029883" y="1159933"/>
                  <a:pt x="1905000" y="1422400"/>
                </a:cubicBezTo>
                <a:cubicBezTo>
                  <a:pt x="1780117" y="1684867"/>
                  <a:pt x="1585383" y="1803400"/>
                  <a:pt x="1358900" y="1943100"/>
                </a:cubicBezTo>
                <a:cubicBezTo>
                  <a:pt x="1132417" y="2082800"/>
                  <a:pt x="772583" y="2133600"/>
                  <a:pt x="546100" y="2260600"/>
                </a:cubicBezTo>
                <a:cubicBezTo>
                  <a:pt x="319617" y="2387600"/>
                  <a:pt x="159808" y="2546350"/>
                  <a:pt x="0" y="2705100"/>
                </a:cubicBezTo>
              </a:path>
            </a:pathLst>
          </a:custGeom>
          <a:noFill/>
          <a:ln w="9525" cap="flat">
            <a:solidFill>
              <a:schemeClr val="accent2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5400000">
            <a:off x="10401690" y="-541633"/>
            <a:ext cx="2870200" cy="2705100"/>
          </a:xfrm>
          <a:custGeom>
            <a:avLst/>
            <a:gdLst>
              <a:gd name="connsiteX0" fmla="*/ 2870200 w 2870200"/>
              <a:gd name="connsiteY0" fmla="*/ 0 h 2705100"/>
              <a:gd name="connsiteX1" fmla="*/ 2108200 w 2870200"/>
              <a:gd name="connsiteY1" fmla="*/ 368300 h 2705100"/>
              <a:gd name="connsiteX2" fmla="*/ 1905000 w 2870200"/>
              <a:gd name="connsiteY2" fmla="*/ 1422400 h 2705100"/>
              <a:gd name="connsiteX3" fmla="*/ 1358900 w 2870200"/>
              <a:gd name="connsiteY3" fmla="*/ 1943100 h 2705100"/>
              <a:gd name="connsiteX4" fmla="*/ 546100 w 2870200"/>
              <a:gd name="connsiteY4" fmla="*/ 2260600 h 2705100"/>
              <a:gd name="connsiteX5" fmla="*/ 0 w 2870200"/>
              <a:gd name="connsiteY5" fmla="*/ 2705100 h 2705100"/>
            </a:gdLst>
            <a:ahLst/>
            <a:cxnLst/>
            <a:rect l="l" t="t" r="r" b="b"/>
            <a:pathLst>
              <a:path w="2870200" h="2705100">
                <a:moveTo>
                  <a:pt x="2870200" y="0"/>
                </a:moveTo>
                <a:cubicBezTo>
                  <a:pt x="2569633" y="65616"/>
                  <a:pt x="2269067" y="131233"/>
                  <a:pt x="2108200" y="368300"/>
                </a:cubicBezTo>
                <a:cubicBezTo>
                  <a:pt x="1947333" y="605367"/>
                  <a:pt x="2029883" y="1159933"/>
                  <a:pt x="1905000" y="1422400"/>
                </a:cubicBezTo>
                <a:cubicBezTo>
                  <a:pt x="1780117" y="1684867"/>
                  <a:pt x="1585383" y="1803400"/>
                  <a:pt x="1358900" y="1943100"/>
                </a:cubicBezTo>
                <a:cubicBezTo>
                  <a:pt x="1132417" y="2082800"/>
                  <a:pt x="772583" y="2133600"/>
                  <a:pt x="546100" y="2260600"/>
                </a:cubicBezTo>
                <a:cubicBezTo>
                  <a:pt x="319617" y="2387600"/>
                  <a:pt x="159808" y="2546350"/>
                  <a:pt x="0" y="2705100"/>
                </a:cubicBezTo>
              </a:path>
            </a:pathLst>
          </a:custGeom>
          <a:noFill/>
          <a:ln w="9525" cap="flat">
            <a:solidFill>
              <a:schemeClr val="accent2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16200000" flipH="1">
            <a:off x="11530175" y="744696"/>
            <a:ext cx="190500" cy="190500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69000">
                <a:schemeClr val="accent2"/>
              </a:gs>
            </a:gsLst>
            <a:lin ang="27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16200000" flipH="1">
            <a:off x="10356992" y="490618"/>
            <a:ext cx="109700" cy="109700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69000">
                <a:schemeClr val="accent2"/>
              </a:gs>
            </a:gsLst>
            <a:lin ang="27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4692841">
            <a:off x="-1501870" y="4149481"/>
            <a:ext cx="4581566" cy="3711552"/>
          </a:xfrm>
          <a:custGeom>
            <a:avLst/>
            <a:gdLst>
              <a:gd name="connsiteX0" fmla="*/ 4217388 w 4581566"/>
              <a:gd name="connsiteY0" fmla="*/ 108287 h 3711552"/>
              <a:gd name="connsiteX1" fmla="*/ 4153888 w 4581566"/>
              <a:gd name="connsiteY1" fmla="*/ 108287 h 3711552"/>
              <a:gd name="connsiteX2" fmla="*/ 3607788 w 4581566"/>
              <a:gd name="connsiteY2" fmla="*/ 209887 h 3711552"/>
              <a:gd name="connsiteX3" fmla="*/ 3175988 w 4581566"/>
              <a:gd name="connsiteY3" fmla="*/ 781387 h 3711552"/>
              <a:gd name="connsiteX4" fmla="*/ 2807688 w 4581566"/>
              <a:gd name="connsiteY4" fmla="*/ 1276687 h 3711552"/>
              <a:gd name="connsiteX5" fmla="*/ 1778988 w 4581566"/>
              <a:gd name="connsiteY5" fmla="*/ 1644987 h 3711552"/>
              <a:gd name="connsiteX6" fmla="*/ 1436088 w 4581566"/>
              <a:gd name="connsiteY6" fmla="*/ 2191087 h 3711552"/>
              <a:gd name="connsiteX7" fmla="*/ 394688 w 4581566"/>
              <a:gd name="connsiteY7" fmla="*/ 2826087 h 3711552"/>
              <a:gd name="connsiteX8" fmla="*/ 153388 w 4581566"/>
              <a:gd name="connsiteY8" fmla="*/ 3372187 h 3711552"/>
              <a:gd name="connsiteX9" fmla="*/ 331188 w 4581566"/>
              <a:gd name="connsiteY9" fmla="*/ 3676987 h 3711552"/>
              <a:gd name="connsiteX10" fmla="*/ 3836388 w 4581566"/>
              <a:gd name="connsiteY10" fmla="*/ 3461087 h 3711552"/>
              <a:gd name="connsiteX11" fmla="*/ 4572988 w 4581566"/>
              <a:gd name="connsiteY11" fmla="*/ 1517987 h 3711552"/>
              <a:gd name="connsiteX12" fmla="*/ 4217388 w 4581566"/>
              <a:gd name="connsiteY12" fmla="*/ 108287 h 3711552"/>
            </a:gdLst>
            <a:ahLst/>
            <a:cxnLst/>
            <a:rect l="l" t="t" r="r" b="b"/>
            <a:pathLst>
              <a:path w="4581566" h="3711552">
                <a:moveTo>
                  <a:pt x="4217388" y="108287"/>
                </a:moveTo>
                <a:cubicBezTo>
                  <a:pt x="4147538" y="-126663"/>
                  <a:pt x="4255488" y="91354"/>
                  <a:pt x="4153888" y="108287"/>
                </a:cubicBezTo>
                <a:cubicBezTo>
                  <a:pt x="4052288" y="125220"/>
                  <a:pt x="3770771" y="97704"/>
                  <a:pt x="3607788" y="209887"/>
                </a:cubicBezTo>
                <a:cubicBezTo>
                  <a:pt x="3444805" y="322070"/>
                  <a:pt x="3309338" y="603587"/>
                  <a:pt x="3175988" y="781387"/>
                </a:cubicBezTo>
                <a:cubicBezTo>
                  <a:pt x="3042638" y="959187"/>
                  <a:pt x="3040521" y="1132754"/>
                  <a:pt x="2807688" y="1276687"/>
                </a:cubicBezTo>
                <a:cubicBezTo>
                  <a:pt x="2574855" y="1420620"/>
                  <a:pt x="2007588" y="1492587"/>
                  <a:pt x="1778988" y="1644987"/>
                </a:cubicBezTo>
                <a:cubicBezTo>
                  <a:pt x="1550388" y="1797387"/>
                  <a:pt x="1666805" y="1994237"/>
                  <a:pt x="1436088" y="2191087"/>
                </a:cubicBezTo>
                <a:cubicBezTo>
                  <a:pt x="1205371" y="2387937"/>
                  <a:pt x="608471" y="2629237"/>
                  <a:pt x="394688" y="2826087"/>
                </a:cubicBezTo>
                <a:cubicBezTo>
                  <a:pt x="180905" y="3022937"/>
                  <a:pt x="163971" y="3230370"/>
                  <a:pt x="153388" y="3372187"/>
                </a:cubicBezTo>
                <a:cubicBezTo>
                  <a:pt x="142805" y="3514004"/>
                  <a:pt x="-282645" y="3662170"/>
                  <a:pt x="331188" y="3676987"/>
                </a:cubicBezTo>
                <a:cubicBezTo>
                  <a:pt x="945021" y="3691804"/>
                  <a:pt x="3129421" y="3820920"/>
                  <a:pt x="3836388" y="3461087"/>
                </a:cubicBezTo>
                <a:cubicBezTo>
                  <a:pt x="4543355" y="3101254"/>
                  <a:pt x="4505255" y="2081020"/>
                  <a:pt x="4572988" y="1517987"/>
                </a:cubicBezTo>
                <a:cubicBezTo>
                  <a:pt x="4640721" y="954954"/>
                  <a:pt x="4287238" y="343237"/>
                  <a:pt x="4217388" y="108287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4692841">
            <a:off x="-1715163" y="4016721"/>
            <a:ext cx="4581566" cy="3711552"/>
          </a:xfrm>
          <a:custGeom>
            <a:avLst/>
            <a:gdLst>
              <a:gd name="connsiteX0" fmla="*/ 4217388 w 4581566"/>
              <a:gd name="connsiteY0" fmla="*/ 108287 h 3711552"/>
              <a:gd name="connsiteX1" fmla="*/ 4153888 w 4581566"/>
              <a:gd name="connsiteY1" fmla="*/ 108287 h 3711552"/>
              <a:gd name="connsiteX2" fmla="*/ 3607788 w 4581566"/>
              <a:gd name="connsiteY2" fmla="*/ 209887 h 3711552"/>
              <a:gd name="connsiteX3" fmla="*/ 3175988 w 4581566"/>
              <a:gd name="connsiteY3" fmla="*/ 781387 h 3711552"/>
              <a:gd name="connsiteX4" fmla="*/ 2807688 w 4581566"/>
              <a:gd name="connsiteY4" fmla="*/ 1276687 h 3711552"/>
              <a:gd name="connsiteX5" fmla="*/ 1778988 w 4581566"/>
              <a:gd name="connsiteY5" fmla="*/ 1644987 h 3711552"/>
              <a:gd name="connsiteX6" fmla="*/ 1436088 w 4581566"/>
              <a:gd name="connsiteY6" fmla="*/ 2191087 h 3711552"/>
              <a:gd name="connsiteX7" fmla="*/ 394688 w 4581566"/>
              <a:gd name="connsiteY7" fmla="*/ 2826087 h 3711552"/>
              <a:gd name="connsiteX8" fmla="*/ 153388 w 4581566"/>
              <a:gd name="connsiteY8" fmla="*/ 3372187 h 3711552"/>
              <a:gd name="connsiteX9" fmla="*/ 331188 w 4581566"/>
              <a:gd name="connsiteY9" fmla="*/ 3676987 h 3711552"/>
              <a:gd name="connsiteX10" fmla="*/ 3836388 w 4581566"/>
              <a:gd name="connsiteY10" fmla="*/ 3461087 h 3711552"/>
              <a:gd name="connsiteX11" fmla="*/ 4572988 w 4581566"/>
              <a:gd name="connsiteY11" fmla="*/ 1517987 h 3711552"/>
              <a:gd name="connsiteX12" fmla="*/ 4217388 w 4581566"/>
              <a:gd name="connsiteY12" fmla="*/ 108287 h 3711552"/>
            </a:gdLst>
            <a:ahLst/>
            <a:cxnLst/>
            <a:rect l="l" t="t" r="r" b="b"/>
            <a:pathLst>
              <a:path w="4581566" h="3711552">
                <a:moveTo>
                  <a:pt x="4217388" y="108287"/>
                </a:moveTo>
                <a:cubicBezTo>
                  <a:pt x="4147538" y="-126663"/>
                  <a:pt x="4255488" y="91354"/>
                  <a:pt x="4153888" y="108287"/>
                </a:cubicBezTo>
                <a:cubicBezTo>
                  <a:pt x="4052288" y="125220"/>
                  <a:pt x="3770771" y="97704"/>
                  <a:pt x="3607788" y="209887"/>
                </a:cubicBezTo>
                <a:cubicBezTo>
                  <a:pt x="3444805" y="322070"/>
                  <a:pt x="3309338" y="603587"/>
                  <a:pt x="3175988" y="781387"/>
                </a:cubicBezTo>
                <a:cubicBezTo>
                  <a:pt x="3042638" y="959187"/>
                  <a:pt x="3040521" y="1132754"/>
                  <a:pt x="2807688" y="1276687"/>
                </a:cubicBezTo>
                <a:cubicBezTo>
                  <a:pt x="2574855" y="1420620"/>
                  <a:pt x="2007588" y="1492587"/>
                  <a:pt x="1778988" y="1644987"/>
                </a:cubicBezTo>
                <a:cubicBezTo>
                  <a:pt x="1550388" y="1797387"/>
                  <a:pt x="1666805" y="1994237"/>
                  <a:pt x="1436088" y="2191087"/>
                </a:cubicBezTo>
                <a:cubicBezTo>
                  <a:pt x="1205371" y="2387937"/>
                  <a:pt x="608471" y="2629237"/>
                  <a:pt x="394688" y="2826087"/>
                </a:cubicBezTo>
                <a:cubicBezTo>
                  <a:pt x="180905" y="3022937"/>
                  <a:pt x="163971" y="3230370"/>
                  <a:pt x="153388" y="3372187"/>
                </a:cubicBezTo>
                <a:cubicBezTo>
                  <a:pt x="142805" y="3514004"/>
                  <a:pt x="-282645" y="3662170"/>
                  <a:pt x="331188" y="3676987"/>
                </a:cubicBezTo>
                <a:cubicBezTo>
                  <a:pt x="945021" y="3691804"/>
                  <a:pt x="3129421" y="3820920"/>
                  <a:pt x="3836388" y="3461087"/>
                </a:cubicBezTo>
                <a:cubicBezTo>
                  <a:pt x="4543355" y="3101254"/>
                  <a:pt x="4505255" y="2081020"/>
                  <a:pt x="4572988" y="1517987"/>
                </a:cubicBezTo>
                <a:cubicBezTo>
                  <a:pt x="4640721" y="954954"/>
                  <a:pt x="4287238" y="343237"/>
                  <a:pt x="4217388" y="10828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4692841">
            <a:off x="-603013" y="4495768"/>
            <a:ext cx="2870200" cy="2705100"/>
          </a:xfrm>
          <a:custGeom>
            <a:avLst/>
            <a:gdLst>
              <a:gd name="connsiteX0" fmla="*/ 2870200 w 2870200"/>
              <a:gd name="connsiteY0" fmla="*/ 0 h 2705100"/>
              <a:gd name="connsiteX1" fmla="*/ 2108200 w 2870200"/>
              <a:gd name="connsiteY1" fmla="*/ 368300 h 2705100"/>
              <a:gd name="connsiteX2" fmla="*/ 1905000 w 2870200"/>
              <a:gd name="connsiteY2" fmla="*/ 1422400 h 2705100"/>
              <a:gd name="connsiteX3" fmla="*/ 1358900 w 2870200"/>
              <a:gd name="connsiteY3" fmla="*/ 1943100 h 2705100"/>
              <a:gd name="connsiteX4" fmla="*/ 546100 w 2870200"/>
              <a:gd name="connsiteY4" fmla="*/ 2260600 h 2705100"/>
              <a:gd name="connsiteX5" fmla="*/ 0 w 2870200"/>
              <a:gd name="connsiteY5" fmla="*/ 2705100 h 2705100"/>
            </a:gdLst>
            <a:ahLst/>
            <a:cxnLst/>
            <a:rect l="l" t="t" r="r" b="b"/>
            <a:pathLst>
              <a:path w="2870200" h="2705100">
                <a:moveTo>
                  <a:pt x="2870200" y="0"/>
                </a:moveTo>
                <a:cubicBezTo>
                  <a:pt x="2569633" y="65616"/>
                  <a:pt x="2269067" y="131233"/>
                  <a:pt x="2108200" y="368300"/>
                </a:cubicBezTo>
                <a:cubicBezTo>
                  <a:pt x="1947333" y="605367"/>
                  <a:pt x="2029883" y="1159933"/>
                  <a:pt x="1905000" y="1422400"/>
                </a:cubicBezTo>
                <a:cubicBezTo>
                  <a:pt x="1780117" y="1684867"/>
                  <a:pt x="1585383" y="1803400"/>
                  <a:pt x="1358900" y="1943100"/>
                </a:cubicBezTo>
                <a:cubicBezTo>
                  <a:pt x="1132417" y="2082800"/>
                  <a:pt x="772583" y="2133600"/>
                  <a:pt x="546100" y="2260600"/>
                </a:cubicBezTo>
                <a:cubicBezTo>
                  <a:pt x="319617" y="2387600"/>
                  <a:pt x="159808" y="2546350"/>
                  <a:pt x="0" y="2705100"/>
                </a:cubicBezTo>
              </a:path>
            </a:pathLst>
          </a:custGeom>
          <a:noFill/>
          <a:ln w="9525" cap="flat">
            <a:solidFill>
              <a:schemeClr val="accent2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16907159" flipH="1">
            <a:off x="363282" y="6395166"/>
            <a:ext cx="190500" cy="190500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69000">
                <a:schemeClr val="accent2"/>
              </a:gs>
            </a:gsLst>
            <a:lin ang="27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16907159" flipH="1">
            <a:off x="516380" y="5785328"/>
            <a:ext cx="109700" cy="109700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69000">
                <a:schemeClr val="accent2"/>
              </a:gs>
            </a:gsLst>
            <a:lin ang="27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1850039" y="3053204"/>
            <a:ext cx="518076" cy="518076"/>
          </a:xfrm>
          <a:prstGeom prst="ellipse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55000">
                <a:schemeClr val="accent1"/>
              </a:gs>
            </a:gsLst>
            <a:lin ang="27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850039" y="4024401"/>
            <a:ext cx="518076" cy="518076"/>
          </a:xfrm>
          <a:prstGeom prst="ellipse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55000">
                <a:schemeClr val="accent1"/>
              </a:gs>
            </a:gsLst>
            <a:lin ang="27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7157948" y="3053204"/>
            <a:ext cx="518076" cy="518076"/>
          </a:xfrm>
          <a:prstGeom prst="ellipse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55000">
                <a:schemeClr val="accent1"/>
              </a:gs>
            </a:gsLst>
            <a:lin ang="27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7157866" y="4024401"/>
            <a:ext cx="518076" cy="518076"/>
          </a:xfrm>
          <a:prstGeom prst="ellipse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55000">
                <a:schemeClr val="accent1"/>
              </a:gs>
            </a:gsLst>
            <a:lin ang="27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1813662" y="3112187"/>
            <a:ext cx="596900" cy="3708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1813662" y="4083384"/>
            <a:ext cx="596900" cy="3708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7121572" y="3112187"/>
            <a:ext cx="596900" cy="3708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7121572" y="4083384"/>
            <a:ext cx="596900" cy="3708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04</a:t>
            </a:r>
            <a:endParaRPr kumimoji="1" lang="zh-CN" altLang="en-US"/>
          </a:p>
        </p:txBody>
      </p:sp>
      <p:cxnSp>
        <p:nvCxnSpPr>
          <p:cNvPr id="29" name="标题 1"/>
          <p:cNvCxnSpPr/>
          <p:nvPr/>
        </p:nvCxnSpPr>
        <p:spPr>
          <a:xfrm>
            <a:off x="1847850" y="3833063"/>
            <a:ext cx="8557083" cy="0"/>
          </a:xfrm>
          <a:prstGeom prst="line">
            <a:avLst/>
          </a:prstGeom>
          <a:noFill/>
          <a:ln w="6350" cap="sq">
            <a:gradFill>
              <a:gsLst>
                <a:gs pos="0">
                  <a:schemeClr val="accent1">
                    <a:alpha val="0"/>
                  </a:schemeClr>
                </a:gs>
                <a:gs pos="34000">
                  <a:schemeClr val="accent1"/>
                </a:gs>
                <a:gs pos="62000">
                  <a:srgbClr val="1D9A78">
                    <a:alpha val="100000"/>
                  </a:srgbClr>
                </a:gs>
                <a:gs pos="100000">
                  <a:schemeClr val="accent1">
                    <a:alpha val="0"/>
                  </a:schemeClr>
                </a:gs>
              </a:gsLst>
              <a:lin ang="0" scaled="0"/>
            </a:gradFill>
            <a:miter/>
            <a:headEnd type="none"/>
          </a:ln>
        </p:spPr>
      </p:cxnSp>
      <p:cxnSp>
        <p:nvCxnSpPr>
          <p:cNvPr id="30" name="标题 1"/>
          <p:cNvCxnSpPr/>
          <p:nvPr/>
        </p:nvCxnSpPr>
        <p:spPr>
          <a:xfrm>
            <a:off x="6096000" y="2605637"/>
            <a:ext cx="0" cy="2220929"/>
          </a:xfrm>
          <a:prstGeom prst="line">
            <a:avLst/>
          </a:prstGeom>
          <a:noFill/>
          <a:ln w="6350" cap="sq">
            <a:gradFill>
              <a:gsLst>
                <a:gs pos="0">
                  <a:schemeClr val="accent1">
                    <a:alpha val="0"/>
                  </a:schemeClr>
                </a:gs>
                <a:gs pos="34000">
                  <a:schemeClr val="accent1"/>
                </a:gs>
                <a:gs pos="62000">
                  <a:srgbClr val="1D9A78">
                    <a:alpha val="100000"/>
                  </a:srgbClr>
                </a:gs>
                <a:gs pos="100000">
                  <a:schemeClr val="accent1">
                    <a:alpha val="0"/>
                  </a:schemeClr>
                </a:gs>
              </a:gsLst>
              <a:lin ang="5400000" scaled="0"/>
            </a:gradFill>
            <a:miter/>
            <a:headEnd type="none"/>
          </a:ln>
        </p:spPr>
      </p:cxnSp>
      <p:sp>
        <p:nvSpPr>
          <p:cNvPr id="31" name="标题 1"/>
          <p:cNvSpPr txBox="1"/>
          <p:nvPr/>
        </p:nvSpPr>
        <p:spPr>
          <a:xfrm>
            <a:off x="2526788" y="5127694"/>
            <a:ext cx="2906327" cy="77439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五、后续计划安排</a:t>
            </a: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7792505" y="5127694"/>
            <a:ext cx="2906327" cy="77439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六、结论总结</a:t>
            </a: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>
            <a:off x="1848521" y="5043602"/>
            <a:ext cx="518076" cy="518076"/>
          </a:xfrm>
          <a:prstGeom prst="ellipse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55000">
                <a:schemeClr val="accent1"/>
              </a:gs>
            </a:gsLst>
            <a:lin ang="27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>
            <a:off x="7156348" y="5043602"/>
            <a:ext cx="518076" cy="518076"/>
          </a:xfrm>
          <a:prstGeom prst="ellipse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55000">
                <a:schemeClr val="accent1"/>
              </a:gs>
            </a:gsLst>
            <a:lin ang="27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5" name="标题 1"/>
          <p:cNvSpPr txBox="1"/>
          <p:nvPr/>
        </p:nvSpPr>
        <p:spPr>
          <a:xfrm>
            <a:off x="1812144" y="5102585"/>
            <a:ext cx="596900" cy="3708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05</a:t>
            </a:r>
            <a:endParaRPr kumimoji="1" lang="zh-CN" altLang="en-US"/>
          </a:p>
        </p:txBody>
      </p:sp>
      <p:sp>
        <p:nvSpPr>
          <p:cNvPr id="36" name="标题 1"/>
          <p:cNvSpPr txBox="1"/>
          <p:nvPr/>
        </p:nvSpPr>
        <p:spPr>
          <a:xfrm>
            <a:off x="7120054" y="5102585"/>
            <a:ext cx="596900" cy="3708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06</a:t>
            </a:r>
            <a:endParaRPr kumimoji="1" lang="zh-CN" altLang="en-US"/>
          </a:p>
        </p:txBody>
      </p:sp>
      <p:cxnSp>
        <p:nvCxnSpPr>
          <p:cNvPr id="37" name="标题 1"/>
          <p:cNvCxnSpPr/>
          <p:nvPr/>
        </p:nvCxnSpPr>
        <p:spPr>
          <a:xfrm>
            <a:off x="1847850" y="4780817"/>
            <a:ext cx="8557083" cy="0"/>
          </a:xfrm>
          <a:prstGeom prst="line">
            <a:avLst/>
          </a:prstGeom>
          <a:noFill/>
          <a:ln w="6350" cap="sq">
            <a:gradFill>
              <a:gsLst>
                <a:gs pos="0">
                  <a:schemeClr val="accent1">
                    <a:alpha val="0"/>
                  </a:schemeClr>
                </a:gs>
                <a:gs pos="34000">
                  <a:schemeClr val="accent1"/>
                </a:gs>
                <a:gs pos="62000">
                  <a:srgbClr val="1D9A78">
                    <a:alpha val="100000"/>
                  </a:srgbClr>
                </a:gs>
                <a:gs pos="100000">
                  <a:schemeClr val="accent1">
                    <a:alpha val="0"/>
                  </a:schemeClr>
                </a:gs>
              </a:gsLst>
              <a:lin ang="0" scaled="0"/>
            </a:gradFill>
            <a:miter/>
            <a:headEnd type="none"/>
          </a:ln>
        </p:spPr>
      </p:cxnSp>
      <p:cxnSp>
        <p:nvCxnSpPr>
          <p:cNvPr id="38" name="标题 1"/>
          <p:cNvCxnSpPr/>
          <p:nvPr/>
        </p:nvCxnSpPr>
        <p:spPr>
          <a:xfrm>
            <a:off x="6096671" y="3594474"/>
            <a:ext cx="0" cy="2220929"/>
          </a:xfrm>
          <a:prstGeom prst="line">
            <a:avLst/>
          </a:prstGeom>
          <a:noFill/>
          <a:ln w="6350" cap="sq">
            <a:gradFill>
              <a:gsLst>
                <a:gs pos="0">
                  <a:schemeClr val="accent1">
                    <a:alpha val="0"/>
                  </a:schemeClr>
                </a:gs>
                <a:gs pos="34000">
                  <a:schemeClr val="accent1"/>
                </a:gs>
                <a:gs pos="62000">
                  <a:srgbClr val="1D9A78">
                    <a:alpha val="100000"/>
                  </a:srgbClr>
                </a:gs>
                <a:gs pos="100000">
                  <a:schemeClr val="accent1">
                    <a:alpha val="0"/>
                  </a:schemeClr>
                </a:gs>
              </a:gsLst>
              <a:lin ang="5400000" scaled="0"/>
            </a:gradFill>
            <a:miter/>
            <a:headEnd type="none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374978" y="1703571"/>
            <a:ext cx="3473425" cy="3379355"/>
          </a:xfrm>
          <a:prstGeom prst="roundRect">
            <a:avLst>
              <a:gd name="adj" fmla="val 3367"/>
            </a:avLst>
          </a:prstGeom>
          <a:solidFill>
            <a:schemeClr val="accent1"/>
          </a:solidFill>
          <a:ln w="254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4562938" y="2823870"/>
            <a:ext cx="3082242" cy="190473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208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引入注意力机制，对不同特征源或特征维度进行加权处理，使模型能自动学习特征的重要程度，提高模型对关键特征的关注度和利用效率。
注意力机制可增强模型的特征表达能力，提升模型对复杂疲劳状态的感知和预测能力。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562938" y="1758007"/>
            <a:ext cx="3082242" cy="69740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注意力机制特征加权的探索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5400000">
            <a:off x="6036514" y="2230225"/>
            <a:ext cx="45719" cy="79225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045106" y="2689611"/>
            <a:ext cx="3473425" cy="3379355"/>
          </a:xfrm>
          <a:prstGeom prst="roundRect">
            <a:avLst>
              <a:gd name="adj" fmla="val 3367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190500" algn="ctr" rotWithShape="0">
              <a:schemeClr val="accent1">
                <a:alpha val="8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233066" y="3809910"/>
            <a:ext cx="3082242" cy="190473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各模态特征的独立性能评估有助于深入理解数据特性，为特征优化提供科学依据；注意力机制特征加权则可提升模型的智能性和适应性，具有重要的创新性和实用性。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233066" y="2744047"/>
            <a:ext cx="3082242" cy="69740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探索方向的创新性与实用性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5400000">
            <a:off x="9706642" y="3216265"/>
            <a:ext cx="45719" cy="79225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04850" y="2678682"/>
            <a:ext cx="3473425" cy="3379355"/>
          </a:xfrm>
          <a:prstGeom prst="roundRect">
            <a:avLst>
              <a:gd name="adj" fmla="val 3367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190500" algn="ctr" rotWithShape="0">
              <a:schemeClr val="accent1">
                <a:alpha val="8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900441" y="3798981"/>
            <a:ext cx="3082242" cy="190473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208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分别评估EEG、前额EEG和EOG等各模态特征的独立性能，了解各模态特征对疲劳预测的贡献度，为后续的特征选择和融合提供依据。
通过独立性能评估，可发现某些模态特征的潜在优势或不足，有针对性地优化特征工程，提高模型的整体性能。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900441" y="2733118"/>
            <a:ext cx="3082242" cy="69740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各模态特征的独立性能评估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5400000">
            <a:off x="2418703" y="3205336"/>
            <a:ext cx="45719" cy="79225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781050" y="4065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探索方向拓展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2342753" y="3199808"/>
            <a:ext cx="7253624" cy="7253624"/>
          </a:xfrm>
          <a:prstGeom prst="ellipse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4447383" y="1256624"/>
            <a:ext cx="3297234" cy="4886326"/>
          </a:xfrm>
          <a:prstGeom prst="roundRect">
            <a:avLst>
              <a:gd name="adj" fmla="val 5972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508000" sx="101000" sy="101000" algn="ctr" rotWithShape="0">
              <a:schemeClr val="tx1">
                <a:lumMod val="85000"/>
                <a:lumOff val="1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826507" y="4040650"/>
            <a:ext cx="2538986" cy="157654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18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时间规划充分考虑了任务的复杂性和工作量，确保每个阶段都有足够的时间进行深入研究和优化。
同时，预留了一定的缓冲时间，以应对可能出现的突发问题或额外任务，确保项目按时完成。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826507" y="3211036"/>
            <a:ext cx="2538986" cy="7158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时间规划的合理性与灵活性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214470" y="1490929"/>
            <a:ext cx="1763061" cy="1763059"/>
          </a:xfrm>
          <a:custGeom>
            <a:avLst/>
            <a:gdLst>
              <a:gd name="T0" fmla="*/ 22 w 562"/>
              <a:gd name="T1" fmla="*/ 241 h 525"/>
              <a:gd name="T2" fmla="*/ 241 w 562"/>
              <a:gd name="T3" fmla="*/ 22 h 525"/>
              <a:gd name="T4" fmla="*/ 321 w 562"/>
              <a:gd name="T5" fmla="*/ 22 h 525"/>
              <a:gd name="T6" fmla="*/ 540 w 562"/>
              <a:gd name="T7" fmla="*/ 241 h 525"/>
              <a:gd name="T8" fmla="*/ 540 w 562"/>
              <a:gd name="T9" fmla="*/ 321 h 525"/>
              <a:gd name="T10" fmla="*/ 401 w 562"/>
              <a:gd name="T11" fmla="*/ 459 h 525"/>
              <a:gd name="T12" fmla="*/ 161 w 562"/>
              <a:gd name="T13" fmla="*/ 459 h 525"/>
              <a:gd name="T14" fmla="*/ 22 w 562"/>
              <a:gd name="T15" fmla="*/ 321 h 525"/>
              <a:gd name="T16" fmla="*/ 22 w 562"/>
              <a:gd name="T17" fmla="*/ 241 h 525"/>
            </a:gdLst>
            <a:ahLst/>
            <a:cxnLst/>
            <a:rect l="0" t="0" r="r" b="b"/>
            <a:pathLst>
              <a:path w="562" h="525">
                <a:moveTo>
                  <a:pt x="22" y="241"/>
                </a:moveTo>
                <a:cubicBezTo>
                  <a:pt x="241" y="22"/>
                  <a:pt x="241" y="22"/>
                  <a:pt x="241" y="22"/>
                </a:cubicBezTo>
                <a:cubicBezTo>
                  <a:pt x="263" y="0"/>
                  <a:pt x="299" y="0"/>
                  <a:pt x="321" y="22"/>
                </a:cubicBezTo>
                <a:cubicBezTo>
                  <a:pt x="540" y="241"/>
                  <a:pt x="540" y="241"/>
                  <a:pt x="540" y="241"/>
                </a:cubicBezTo>
                <a:cubicBezTo>
                  <a:pt x="562" y="263"/>
                  <a:pt x="562" y="299"/>
                  <a:pt x="540" y="321"/>
                </a:cubicBezTo>
                <a:cubicBezTo>
                  <a:pt x="401" y="459"/>
                  <a:pt x="401" y="459"/>
                  <a:pt x="401" y="459"/>
                </a:cubicBezTo>
                <a:cubicBezTo>
                  <a:pt x="335" y="525"/>
                  <a:pt x="227" y="525"/>
                  <a:pt x="161" y="459"/>
                </a:cubicBezTo>
                <a:cubicBezTo>
                  <a:pt x="22" y="321"/>
                  <a:pt x="22" y="321"/>
                  <a:pt x="22" y="321"/>
                </a:cubicBezTo>
                <a:cubicBezTo>
                  <a:pt x="0" y="299"/>
                  <a:pt x="0" y="263"/>
                  <a:pt x="22" y="241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31000">
                <a:schemeClr val="accent1">
                  <a:lumMod val="60000"/>
                  <a:lumOff val="40000"/>
                </a:schemeClr>
              </a:gs>
              <a:gs pos="73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  <a:effectLst>
            <a:outerShdw blurRad="444500" dist="317500" dir="5400000" sx="92000" sy="92000" algn="t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379709" y="2393131"/>
            <a:ext cx="1432583" cy="71392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02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700714" y="1934966"/>
            <a:ext cx="790573" cy="790573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25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130743" y="1483637"/>
            <a:ext cx="2990863" cy="4432300"/>
          </a:xfrm>
          <a:prstGeom prst="roundRect">
            <a:avLst>
              <a:gd name="adj" fmla="val 5972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63500" sx="101000" sy="101000" algn="ctr" rotWithShape="0">
              <a:schemeClr val="tx1">
                <a:lumMod val="85000"/>
                <a:lumOff val="1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356681" y="4229563"/>
            <a:ext cx="2538986" cy="143005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169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合理的时间规划可确保项目按部就班地推进，避免任务积压和时间延误，提高项目执行的效率和成功率。
通过甘特图的可视化管理，可实时监控项目进度，及时调整计划，确保项目目标的顺利实现。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356681" y="3466461"/>
            <a:ext cx="2538986" cy="64930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时间规划对项目推进的保障作用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744644" y="1717942"/>
            <a:ext cx="1763061" cy="1763059"/>
          </a:xfrm>
          <a:custGeom>
            <a:avLst/>
            <a:gdLst>
              <a:gd name="T0" fmla="*/ 22 w 562"/>
              <a:gd name="T1" fmla="*/ 241 h 525"/>
              <a:gd name="T2" fmla="*/ 241 w 562"/>
              <a:gd name="T3" fmla="*/ 22 h 525"/>
              <a:gd name="T4" fmla="*/ 321 w 562"/>
              <a:gd name="T5" fmla="*/ 22 h 525"/>
              <a:gd name="T6" fmla="*/ 540 w 562"/>
              <a:gd name="T7" fmla="*/ 241 h 525"/>
              <a:gd name="T8" fmla="*/ 540 w 562"/>
              <a:gd name="T9" fmla="*/ 321 h 525"/>
              <a:gd name="T10" fmla="*/ 401 w 562"/>
              <a:gd name="T11" fmla="*/ 459 h 525"/>
              <a:gd name="T12" fmla="*/ 161 w 562"/>
              <a:gd name="T13" fmla="*/ 459 h 525"/>
              <a:gd name="T14" fmla="*/ 22 w 562"/>
              <a:gd name="T15" fmla="*/ 321 h 525"/>
              <a:gd name="T16" fmla="*/ 22 w 562"/>
              <a:gd name="T17" fmla="*/ 241 h 525"/>
            </a:gdLst>
            <a:ahLst/>
            <a:cxnLst/>
            <a:rect l="0" t="0" r="r" b="b"/>
            <a:pathLst>
              <a:path w="562" h="525">
                <a:moveTo>
                  <a:pt x="22" y="241"/>
                </a:moveTo>
                <a:cubicBezTo>
                  <a:pt x="241" y="22"/>
                  <a:pt x="241" y="22"/>
                  <a:pt x="241" y="22"/>
                </a:cubicBezTo>
                <a:cubicBezTo>
                  <a:pt x="263" y="0"/>
                  <a:pt x="299" y="0"/>
                  <a:pt x="321" y="22"/>
                </a:cubicBezTo>
                <a:cubicBezTo>
                  <a:pt x="540" y="241"/>
                  <a:pt x="540" y="241"/>
                  <a:pt x="540" y="241"/>
                </a:cubicBezTo>
                <a:cubicBezTo>
                  <a:pt x="562" y="263"/>
                  <a:pt x="562" y="299"/>
                  <a:pt x="540" y="321"/>
                </a:cubicBezTo>
                <a:cubicBezTo>
                  <a:pt x="401" y="459"/>
                  <a:pt x="401" y="459"/>
                  <a:pt x="401" y="459"/>
                </a:cubicBezTo>
                <a:cubicBezTo>
                  <a:pt x="335" y="525"/>
                  <a:pt x="227" y="525"/>
                  <a:pt x="161" y="459"/>
                </a:cubicBezTo>
                <a:cubicBezTo>
                  <a:pt x="22" y="321"/>
                  <a:pt x="22" y="321"/>
                  <a:pt x="22" y="321"/>
                </a:cubicBezTo>
                <a:cubicBezTo>
                  <a:pt x="0" y="299"/>
                  <a:pt x="0" y="263"/>
                  <a:pt x="22" y="241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31000">
                <a:schemeClr val="accent1">
                  <a:lumMod val="60000"/>
                  <a:lumOff val="40000"/>
                </a:schemeClr>
              </a:gs>
              <a:gs pos="73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  <a:effectLst>
            <a:outerShdw blurRad="444500" dist="317500" dir="5400000" sx="92000" sy="92000" algn="t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909884" y="2620144"/>
            <a:ext cx="1432583" cy="71392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03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9176759" y="2172713"/>
            <a:ext cx="898830" cy="786914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25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070395" y="1483637"/>
            <a:ext cx="2990863" cy="4432300"/>
          </a:xfrm>
          <a:prstGeom prst="roundRect">
            <a:avLst>
              <a:gd name="adj" fmla="val 5972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63500" sx="101000" sy="101000" algn="ctr" rotWithShape="0">
              <a:schemeClr val="tx1">
                <a:lumMod val="85000"/>
                <a:lumOff val="1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296333" y="4229563"/>
            <a:ext cx="2538986" cy="143005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01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制定详细的甘特图，明确各项任务的起止时间和责任人，确保项目按计划推进。
甘特图包括2周的数据验证（检查数据加载和特征融合问题）、1周的模型优化（调整模型参数和尝试新模型）、1周的最终测试（验证模型性能和稳定性）。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296333" y="3466461"/>
            <a:ext cx="2538986" cy="64930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甘特图的制定与执行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684296" y="1717942"/>
            <a:ext cx="1763061" cy="1763059"/>
          </a:xfrm>
          <a:custGeom>
            <a:avLst/>
            <a:gdLst>
              <a:gd name="T0" fmla="*/ 22 w 562"/>
              <a:gd name="T1" fmla="*/ 241 h 525"/>
              <a:gd name="T2" fmla="*/ 241 w 562"/>
              <a:gd name="T3" fmla="*/ 22 h 525"/>
              <a:gd name="T4" fmla="*/ 321 w 562"/>
              <a:gd name="T5" fmla="*/ 22 h 525"/>
              <a:gd name="T6" fmla="*/ 540 w 562"/>
              <a:gd name="T7" fmla="*/ 241 h 525"/>
              <a:gd name="T8" fmla="*/ 540 w 562"/>
              <a:gd name="T9" fmla="*/ 321 h 525"/>
              <a:gd name="T10" fmla="*/ 401 w 562"/>
              <a:gd name="T11" fmla="*/ 459 h 525"/>
              <a:gd name="T12" fmla="*/ 161 w 562"/>
              <a:gd name="T13" fmla="*/ 459 h 525"/>
              <a:gd name="T14" fmla="*/ 22 w 562"/>
              <a:gd name="T15" fmla="*/ 321 h 525"/>
              <a:gd name="T16" fmla="*/ 22 w 562"/>
              <a:gd name="T17" fmla="*/ 241 h 525"/>
            </a:gdLst>
            <a:ahLst/>
            <a:cxnLst/>
            <a:rect l="0" t="0" r="r" b="b"/>
            <a:pathLst>
              <a:path w="562" h="525">
                <a:moveTo>
                  <a:pt x="22" y="241"/>
                </a:moveTo>
                <a:cubicBezTo>
                  <a:pt x="241" y="22"/>
                  <a:pt x="241" y="22"/>
                  <a:pt x="241" y="22"/>
                </a:cubicBezTo>
                <a:cubicBezTo>
                  <a:pt x="263" y="0"/>
                  <a:pt x="299" y="0"/>
                  <a:pt x="321" y="22"/>
                </a:cubicBezTo>
                <a:cubicBezTo>
                  <a:pt x="540" y="241"/>
                  <a:pt x="540" y="241"/>
                  <a:pt x="540" y="241"/>
                </a:cubicBezTo>
                <a:cubicBezTo>
                  <a:pt x="562" y="263"/>
                  <a:pt x="562" y="299"/>
                  <a:pt x="540" y="321"/>
                </a:cubicBezTo>
                <a:cubicBezTo>
                  <a:pt x="401" y="459"/>
                  <a:pt x="401" y="459"/>
                  <a:pt x="401" y="459"/>
                </a:cubicBezTo>
                <a:cubicBezTo>
                  <a:pt x="335" y="525"/>
                  <a:pt x="227" y="525"/>
                  <a:pt x="161" y="459"/>
                </a:cubicBezTo>
                <a:cubicBezTo>
                  <a:pt x="22" y="321"/>
                  <a:pt x="22" y="321"/>
                  <a:pt x="22" y="321"/>
                </a:cubicBezTo>
                <a:cubicBezTo>
                  <a:pt x="0" y="299"/>
                  <a:pt x="0" y="263"/>
                  <a:pt x="22" y="241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31000">
                <a:schemeClr val="accent1">
                  <a:lumMod val="60000"/>
                  <a:lumOff val="40000"/>
                </a:schemeClr>
              </a:gs>
              <a:gs pos="73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  <a:effectLst>
            <a:outerShdw blurRad="444500" dist="317500" dir="5400000" sx="92000" sy="92000" algn="t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849536" y="2620144"/>
            <a:ext cx="1432583" cy="71392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01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2116411" y="2172713"/>
            <a:ext cx="898830" cy="786914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25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781050" y="4065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时间规划与进度安排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57385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2971575">
            <a:off x="6066310" y="973629"/>
            <a:ext cx="1859493" cy="1859493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  <a:alpha val="0"/>
                </a:schemeClr>
              </a:gs>
              <a:gs pos="100000">
                <a:schemeClr val="accent2">
                  <a:alpha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20292424">
            <a:off x="-861535" y="-1870201"/>
            <a:ext cx="5517653" cy="5517653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  <a:alpha val="10000"/>
                </a:schemeClr>
              </a:gs>
              <a:gs pos="100000">
                <a:schemeClr val="accent2">
                  <a:lumMod val="60000"/>
                  <a:lumOff val="40000"/>
                  <a:alpha val="32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-266700" y="0"/>
            <a:ext cx="12192000" cy="6858000"/>
          </a:xfrm>
          <a:custGeom>
            <a:avLst/>
            <a:gdLst>
              <a:gd name="connsiteX0" fmla="*/ 11312928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6702116 h 6858000"/>
              <a:gd name="connsiteX5" fmla="*/ 35522 w 12192000"/>
              <a:gd name="connsiteY5" fmla="*/ 6686253 h 6858000"/>
              <a:gd name="connsiteX6" fmla="*/ 2463801 w 12192000"/>
              <a:gd name="connsiteY6" fmla="*/ 5867400 h 6858000"/>
              <a:gd name="connsiteX7" fmla="*/ 5219701 w 12192000"/>
              <a:gd name="connsiteY7" fmla="*/ 5918200 h 6858000"/>
              <a:gd name="connsiteX8" fmla="*/ 7010401 w 12192000"/>
              <a:gd name="connsiteY8" fmla="*/ 5283200 h 6858000"/>
              <a:gd name="connsiteX9" fmla="*/ 8267701 w 12192000"/>
              <a:gd name="connsiteY9" fmla="*/ 4368800 h 6858000"/>
              <a:gd name="connsiteX10" fmla="*/ 9753303 w 12192000"/>
              <a:gd name="connsiteY10" fmla="*/ 4102100 h 6858000"/>
              <a:gd name="connsiteX11" fmla="*/ 9775436 w 12192000"/>
              <a:gd name="connsiteY11" fmla="*/ 4096261 h 6858000"/>
              <a:gd name="connsiteX12" fmla="*/ 9872640 w 12192000"/>
              <a:gd name="connsiteY12" fmla="*/ 4085901 h 6858000"/>
              <a:gd name="connsiteX13" fmla="*/ 10871964 w 12192000"/>
              <a:gd name="connsiteY13" fmla="*/ 3011090 h 6858000"/>
              <a:gd name="connsiteX14" fmla="*/ 10879893 w 12192000"/>
              <a:gd name="connsiteY14" fmla="*/ 2929399 h 6858000"/>
              <a:gd name="connsiteX15" fmla="*/ 10896601 w 12192000"/>
              <a:gd name="connsiteY15" fmla="*/ 2844800 h 6858000"/>
              <a:gd name="connsiteX16" fmla="*/ 10899119 w 12192000"/>
              <a:gd name="connsiteY16" fmla="*/ 2673412 h 6858000"/>
              <a:gd name="connsiteX17" fmla="*/ 10885081 w 12192000"/>
              <a:gd name="connsiteY17" fmla="*/ 2593548 h 6858000"/>
              <a:gd name="connsiteX18" fmla="*/ 10877638 w 12192000"/>
              <a:gd name="connsiteY18" fmla="*/ 2498494 h 6858000"/>
              <a:gd name="connsiteX19" fmla="*/ 10816392 w 12192000"/>
              <a:gd name="connsiteY19" fmla="*/ 2262974 h 6858000"/>
              <a:gd name="connsiteX20" fmla="*/ 10744803 w 12192000"/>
              <a:gd name="connsiteY20" fmla="*/ 2108945 h 6858000"/>
              <a:gd name="connsiteX21" fmla="*/ 10738645 w 12192000"/>
              <a:gd name="connsiteY21" fmla="*/ 2091531 h 6858000"/>
              <a:gd name="connsiteX22" fmla="*/ 10541001 w 12192000"/>
              <a:gd name="connsiteY22" fmla="*/ 1371600 h 6858000"/>
              <a:gd name="connsiteX23" fmla="*/ 10544822 w 12192000"/>
              <a:gd name="connsiteY23" fmla="*/ 1332977 h 6858000"/>
              <a:gd name="connsiteX24" fmla="*/ 10541001 w 12192000"/>
              <a:gd name="connsiteY24" fmla="*/ 1257301 h 6858000"/>
              <a:gd name="connsiteX25" fmla="*/ 11308933 w 12192000"/>
              <a:gd name="connsiteY25" fmla="*/ 1821 h 6858000"/>
            </a:gdLst>
            <a:ahLst/>
            <a:cxnLst/>
            <a:rect l="l" t="t" r="r" b="b"/>
            <a:pathLst>
              <a:path w="12192000" h="6858000">
                <a:moveTo>
                  <a:pt x="11312928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6702116"/>
                </a:lnTo>
                <a:lnTo>
                  <a:pt x="35522" y="6686253"/>
                </a:lnTo>
                <a:cubicBezTo>
                  <a:pt x="678260" y="6404372"/>
                  <a:pt x="1757363" y="5991225"/>
                  <a:pt x="2463801" y="5867400"/>
                </a:cubicBezTo>
                <a:cubicBezTo>
                  <a:pt x="3405718" y="5702300"/>
                  <a:pt x="4461935" y="6015567"/>
                  <a:pt x="5219701" y="5918200"/>
                </a:cubicBezTo>
                <a:cubicBezTo>
                  <a:pt x="5977468" y="5820833"/>
                  <a:pt x="6502402" y="5541433"/>
                  <a:pt x="7010401" y="5283200"/>
                </a:cubicBezTo>
                <a:cubicBezTo>
                  <a:pt x="7518401" y="5024967"/>
                  <a:pt x="7742768" y="4588933"/>
                  <a:pt x="8267701" y="4368800"/>
                </a:cubicBezTo>
                <a:cubicBezTo>
                  <a:pt x="8661401" y="4203700"/>
                  <a:pt x="9282510" y="4200525"/>
                  <a:pt x="9753303" y="4102100"/>
                </a:cubicBezTo>
                <a:lnTo>
                  <a:pt x="9775436" y="4096261"/>
                </a:lnTo>
                <a:lnTo>
                  <a:pt x="9872640" y="4085901"/>
                </a:lnTo>
                <a:cubicBezTo>
                  <a:pt x="10350579" y="4007524"/>
                  <a:pt x="10765727" y="3583520"/>
                  <a:pt x="10871964" y="3011090"/>
                </a:cubicBezTo>
                <a:lnTo>
                  <a:pt x="10879893" y="2929399"/>
                </a:lnTo>
                <a:lnTo>
                  <a:pt x="10896601" y="2844800"/>
                </a:lnTo>
                <a:cubicBezTo>
                  <a:pt x="10904538" y="2790825"/>
                  <a:pt x="10904770" y="2733378"/>
                  <a:pt x="10899119" y="2673412"/>
                </a:cubicBezTo>
                <a:lnTo>
                  <a:pt x="10885081" y="2593548"/>
                </a:lnTo>
                <a:lnTo>
                  <a:pt x="10877638" y="2498494"/>
                </a:lnTo>
                <a:cubicBezTo>
                  <a:pt x="10863957" y="2417017"/>
                  <a:pt x="10843349" y="2338180"/>
                  <a:pt x="10816392" y="2262974"/>
                </a:cubicBezTo>
                <a:lnTo>
                  <a:pt x="10744803" y="2108945"/>
                </a:lnTo>
                <a:lnTo>
                  <a:pt x="10738645" y="2091531"/>
                </a:lnTo>
                <a:cubicBezTo>
                  <a:pt x="10640485" y="1825625"/>
                  <a:pt x="10535710" y="1565275"/>
                  <a:pt x="10541001" y="1371600"/>
                </a:cubicBezTo>
                <a:lnTo>
                  <a:pt x="10544822" y="1332977"/>
                </a:lnTo>
                <a:lnTo>
                  <a:pt x="10541001" y="1257301"/>
                </a:lnTo>
                <a:cubicBezTo>
                  <a:pt x="10541001" y="709879"/>
                  <a:pt x="10853029" y="235335"/>
                  <a:pt x="11308933" y="1821"/>
                </a:cubicBezTo>
                <a:close/>
              </a:path>
            </a:pathLst>
          </a:custGeom>
          <a:gradFill>
            <a:gsLst>
              <a:gs pos="0">
                <a:schemeClr val="accent2">
                  <a:alpha val="99000"/>
                </a:schemeClr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11312928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6702116 h 6858000"/>
              <a:gd name="connsiteX5" fmla="*/ 35522 w 12192000"/>
              <a:gd name="connsiteY5" fmla="*/ 6686253 h 6858000"/>
              <a:gd name="connsiteX6" fmla="*/ 2463801 w 12192000"/>
              <a:gd name="connsiteY6" fmla="*/ 5867400 h 6858000"/>
              <a:gd name="connsiteX7" fmla="*/ 5219701 w 12192000"/>
              <a:gd name="connsiteY7" fmla="*/ 5918200 h 6858000"/>
              <a:gd name="connsiteX8" fmla="*/ 7010401 w 12192000"/>
              <a:gd name="connsiteY8" fmla="*/ 5283200 h 6858000"/>
              <a:gd name="connsiteX9" fmla="*/ 8267701 w 12192000"/>
              <a:gd name="connsiteY9" fmla="*/ 4368800 h 6858000"/>
              <a:gd name="connsiteX10" fmla="*/ 9753303 w 12192000"/>
              <a:gd name="connsiteY10" fmla="*/ 4102100 h 6858000"/>
              <a:gd name="connsiteX11" fmla="*/ 9775436 w 12192000"/>
              <a:gd name="connsiteY11" fmla="*/ 4096261 h 6858000"/>
              <a:gd name="connsiteX12" fmla="*/ 9872640 w 12192000"/>
              <a:gd name="connsiteY12" fmla="*/ 4085901 h 6858000"/>
              <a:gd name="connsiteX13" fmla="*/ 10871964 w 12192000"/>
              <a:gd name="connsiteY13" fmla="*/ 3011090 h 6858000"/>
              <a:gd name="connsiteX14" fmla="*/ 10879893 w 12192000"/>
              <a:gd name="connsiteY14" fmla="*/ 2929399 h 6858000"/>
              <a:gd name="connsiteX15" fmla="*/ 10896601 w 12192000"/>
              <a:gd name="connsiteY15" fmla="*/ 2844800 h 6858000"/>
              <a:gd name="connsiteX16" fmla="*/ 10899119 w 12192000"/>
              <a:gd name="connsiteY16" fmla="*/ 2673412 h 6858000"/>
              <a:gd name="connsiteX17" fmla="*/ 10885081 w 12192000"/>
              <a:gd name="connsiteY17" fmla="*/ 2593548 h 6858000"/>
              <a:gd name="connsiteX18" fmla="*/ 10877638 w 12192000"/>
              <a:gd name="connsiteY18" fmla="*/ 2498494 h 6858000"/>
              <a:gd name="connsiteX19" fmla="*/ 10816392 w 12192000"/>
              <a:gd name="connsiteY19" fmla="*/ 2262974 h 6858000"/>
              <a:gd name="connsiteX20" fmla="*/ 10744803 w 12192000"/>
              <a:gd name="connsiteY20" fmla="*/ 2108945 h 6858000"/>
              <a:gd name="connsiteX21" fmla="*/ 10738645 w 12192000"/>
              <a:gd name="connsiteY21" fmla="*/ 2091531 h 6858000"/>
              <a:gd name="connsiteX22" fmla="*/ 10541001 w 12192000"/>
              <a:gd name="connsiteY22" fmla="*/ 1371600 h 6858000"/>
              <a:gd name="connsiteX23" fmla="*/ 10544822 w 12192000"/>
              <a:gd name="connsiteY23" fmla="*/ 1332977 h 6858000"/>
              <a:gd name="connsiteX24" fmla="*/ 10541001 w 12192000"/>
              <a:gd name="connsiteY24" fmla="*/ 1257301 h 6858000"/>
              <a:gd name="connsiteX25" fmla="*/ 11308933 w 12192000"/>
              <a:gd name="connsiteY25" fmla="*/ 1821 h 6858000"/>
            </a:gdLst>
            <a:ahLst/>
            <a:cxnLst/>
            <a:rect l="l" t="t" r="r" b="b"/>
            <a:pathLst>
              <a:path w="12192000" h="6858000">
                <a:moveTo>
                  <a:pt x="11312928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6702116"/>
                </a:lnTo>
                <a:lnTo>
                  <a:pt x="35522" y="6686253"/>
                </a:lnTo>
                <a:cubicBezTo>
                  <a:pt x="678260" y="6404372"/>
                  <a:pt x="1757363" y="5991225"/>
                  <a:pt x="2463801" y="5867400"/>
                </a:cubicBezTo>
                <a:cubicBezTo>
                  <a:pt x="3405718" y="5702300"/>
                  <a:pt x="4461935" y="6015567"/>
                  <a:pt x="5219701" y="5918200"/>
                </a:cubicBezTo>
                <a:cubicBezTo>
                  <a:pt x="5977468" y="5820833"/>
                  <a:pt x="6502402" y="5541433"/>
                  <a:pt x="7010401" y="5283200"/>
                </a:cubicBezTo>
                <a:cubicBezTo>
                  <a:pt x="7518401" y="5024967"/>
                  <a:pt x="7742768" y="4588933"/>
                  <a:pt x="8267701" y="4368800"/>
                </a:cubicBezTo>
                <a:cubicBezTo>
                  <a:pt x="8661401" y="4203700"/>
                  <a:pt x="9282510" y="4200525"/>
                  <a:pt x="9753303" y="4102100"/>
                </a:cubicBezTo>
                <a:lnTo>
                  <a:pt x="9775436" y="4096261"/>
                </a:lnTo>
                <a:lnTo>
                  <a:pt x="9872640" y="4085901"/>
                </a:lnTo>
                <a:cubicBezTo>
                  <a:pt x="10350579" y="4007524"/>
                  <a:pt x="10765727" y="3583520"/>
                  <a:pt x="10871964" y="3011090"/>
                </a:cubicBezTo>
                <a:lnTo>
                  <a:pt x="10879893" y="2929399"/>
                </a:lnTo>
                <a:lnTo>
                  <a:pt x="10896601" y="2844800"/>
                </a:lnTo>
                <a:cubicBezTo>
                  <a:pt x="10904538" y="2790825"/>
                  <a:pt x="10904770" y="2733378"/>
                  <a:pt x="10899119" y="2673412"/>
                </a:cubicBezTo>
                <a:lnTo>
                  <a:pt x="10885081" y="2593548"/>
                </a:lnTo>
                <a:lnTo>
                  <a:pt x="10877638" y="2498494"/>
                </a:lnTo>
                <a:cubicBezTo>
                  <a:pt x="10863957" y="2417017"/>
                  <a:pt x="10843349" y="2338180"/>
                  <a:pt x="10816392" y="2262974"/>
                </a:cubicBezTo>
                <a:lnTo>
                  <a:pt x="10744803" y="2108945"/>
                </a:lnTo>
                <a:lnTo>
                  <a:pt x="10738645" y="2091531"/>
                </a:lnTo>
                <a:cubicBezTo>
                  <a:pt x="10640485" y="1825625"/>
                  <a:pt x="10535710" y="1565275"/>
                  <a:pt x="10541001" y="1371600"/>
                </a:cubicBezTo>
                <a:lnTo>
                  <a:pt x="10544822" y="1332977"/>
                </a:lnTo>
                <a:lnTo>
                  <a:pt x="10541001" y="1257301"/>
                </a:lnTo>
                <a:cubicBezTo>
                  <a:pt x="10541001" y="709879"/>
                  <a:pt x="10853029" y="235335"/>
                  <a:pt x="11308933" y="1821"/>
                </a:cubicBezTo>
                <a:close/>
              </a:path>
            </a:pathLst>
          </a:custGeom>
          <a:gradFill>
            <a:gsLst>
              <a:gs pos="27000">
                <a:schemeClr val="accent1"/>
              </a:gs>
              <a:gs pos="100000">
                <a:schemeClr val="accent2"/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4038600" y="2485878"/>
            <a:ext cx="8118785" cy="4372121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标题 1"/>
          <p:cNvSpPr txBox="1"/>
          <p:nvPr/>
        </p:nvSpPr>
        <p:spPr>
          <a:xfrm>
            <a:off x="436052" y="2779774"/>
            <a:ext cx="6307734" cy="19860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六、结论总结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648700" y="2362379"/>
            <a:ext cx="610616" cy="610616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689076" y="1634397"/>
            <a:ext cx="353151" cy="353151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52700" y="5483588"/>
            <a:ext cx="578874" cy="578874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349991">
            <a:off x="11457839" y="586853"/>
            <a:ext cx="1539544" cy="1539544"/>
          </a:xfrm>
          <a:prstGeom prst="ellipse">
            <a:avLst/>
          </a:prstGeom>
          <a:gradFill>
            <a:gsLst>
              <a:gs pos="0">
                <a:schemeClr val="accent1">
                  <a:alpha val="68000"/>
                </a:schemeClr>
              </a:gs>
              <a:gs pos="100000">
                <a:schemeClr val="accent2">
                  <a:alpha val="6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2489" y="529552"/>
            <a:ext cx="3793799" cy="743548"/>
          </a:xfrm>
          <a:custGeom>
            <a:avLst/>
            <a:gdLst>
              <a:gd name="connsiteX0" fmla="*/ 0 w 3425499"/>
              <a:gd name="connsiteY0" fmla="*/ 0 h 743548"/>
              <a:gd name="connsiteX1" fmla="*/ 3053725 w 3425499"/>
              <a:gd name="connsiteY1" fmla="*/ 0 h 743548"/>
              <a:gd name="connsiteX2" fmla="*/ 3425499 w 3425499"/>
              <a:gd name="connsiteY2" fmla="*/ 371774 h 743548"/>
              <a:gd name="connsiteX3" fmla="*/ 3053725 w 3425499"/>
              <a:gd name="connsiteY3" fmla="*/ 743548 h 743548"/>
              <a:gd name="connsiteX4" fmla="*/ 0 w 3425499"/>
              <a:gd name="connsiteY4" fmla="*/ 743548 h 743548"/>
            </a:gdLst>
            <a:ahLst/>
            <a:cxnLst/>
            <a:rect l="l" t="t" r="r" b="b"/>
            <a:pathLst>
              <a:path w="3425499" h="743548">
                <a:moveTo>
                  <a:pt x="0" y="0"/>
                </a:moveTo>
                <a:lnTo>
                  <a:pt x="3053725" y="0"/>
                </a:lnTo>
                <a:cubicBezTo>
                  <a:pt x="3259050" y="0"/>
                  <a:pt x="3425499" y="166449"/>
                  <a:pt x="3425499" y="371774"/>
                </a:cubicBezTo>
                <a:cubicBezTo>
                  <a:pt x="3425499" y="577099"/>
                  <a:pt x="3259050" y="743548"/>
                  <a:pt x="3053725" y="743548"/>
                </a:cubicBezTo>
                <a:lnTo>
                  <a:pt x="0" y="743548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52822" y="717623"/>
            <a:ext cx="2958699" cy="367406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291756" y="1819663"/>
            <a:ext cx="2489629" cy="103820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PART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2866742" y="896284"/>
            <a:ext cx="1248058" cy="196158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06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3494506"/>
            <a:ext cx="12192000" cy="3617495"/>
          </a:xfrm>
          <a:custGeom>
            <a:avLst/>
            <a:gdLst>
              <a:gd name="connsiteX0" fmla="*/ 6096001 w 12192000"/>
              <a:gd name="connsiteY0" fmla="*/ 0 h 3617495"/>
              <a:gd name="connsiteX1" fmla="*/ 12158432 w 12192000"/>
              <a:gd name="connsiteY1" fmla="*/ 1639102 h 3617495"/>
              <a:gd name="connsiteX2" fmla="*/ 12192000 w 12192000"/>
              <a:gd name="connsiteY2" fmla="*/ 1671047 h 3617495"/>
              <a:gd name="connsiteX3" fmla="*/ 12192000 w 12192000"/>
              <a:gd name="connsiteY3" fmla="*/ 3617495 h 3617495"/>
              <a:gd name="connsiteX4" fmla="*/ 0 w 12192000"/>
              <a:gd name="connsiteY4" fmla="*/ 3617495 h 3617495"/>
              <a:gd name="connsiteX5" fmla="*/ 0 w 12192000"/>
              <a:gd name="connsiteY5" fmla="*/ 1671049 h 3617495"/>
              <a:gd name="connsiteX6" fmla="*/ 33570 w 12192000"/>
              <a:gd name="connsiteY6" fmla="*/ 1639102 h 3617495"/>
              <a:gd name="connsiteX7" fmla="*/ 6096001 w 12192000"/>
              <a:gd name="connsiteY7" fmla="*/ 0 h 3617495"/>
            </a:gdLst>
            <a:ahLst/>
            <a:cxnLst/>
            <a:rect l="l" t="t" r="r" b="b"/>
            <a:pathLst>
              <a:path w="12192000" h="3617495">
                <a:moveTo>
                  <a:pt x="6096001" y="0"/>
                </a:moveTo>
                <a:cubicBezTo>
                  <a:pt x="8765781" y="0"/>
                  <a:pt x="11072235" y="669261"/>
                  <a:pt x="12158432" y="1639102"/>
                </a:cubicBezTo>
                <a:lnTo>
                  <a:pt x="12192000" y="1671047"/>
                </a:lnTo>
                <a:lnTo>
                  <a:pt x="12192000" y="3617495"/>
                </a:lnTo>
                <a:lnTo>
                  <a:pt x="0" y="3617495"/>
                </a:lnTo>
                <a:lnTo>
                  <a:pt x="0" y="1671049"/>
                </a:lnTo>
                <a:lnTo>
                  <a:pt x="33570" y="1639102"/>
                </a:lnTo>
                <a:cubicBezTo>
                  <a:pt x="1119767" y="669261"/>
                  <a:pt x="3426222" y="0"/>
                  <a:pt x="609600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  <a:alpha val="0"/>
                </a:schemeClr>
              </a:gs>
            </a:gsLst>
            <a:lin ang="5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511632" y="2137571"/>
            <a:ext cx="4413251" cy="3826042"/>
          </a:xfrm>
          <a:prstGeom prst="roundRect">
            <a:avLst>
              <a:gd name="adj" fmla="val 10063"/>
            </a:avLst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415381" y="2029287"/>
            <a:ext cx="4413251" cy="3826042"/>
          </a:xfrm>
          <a:prstGeom prst="roundRect">
            <a:avLst>
              <a:gd name="adj" fmla="val 10063"/>
            </a:avLst>
          </a:prstGeom>
          <a:solidFill>
            <a:schemeClr val="bg1"/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779558" y="2504710"/>
            <a:ext cx="3684896" cy="25053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当前模型表现出显著的不稳定性，COR值波动剧烈，RMSE标准差较大，整体预测效果不佳，无法满足实际应用需求。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120922" y="2147784"/>
            <a:ext cx="1002168" cy="9005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H="1">
            <a:off x="3507265" y="1762411"/>
            <a:ext cx="313722" cy="279348"/>
          </a:xfrm>
          <a:custGeom>
            <a:avLst/>
            <a:gdLst>
              <a:gd name="connsiteX0" fmla="*/ 433137 w 433137"/>
              <a:gd name="connsiteY0" fmla="*/ 0 h 385679"/>
              <a:gd name="connsiteX1" fmla="*/ 72204 w 433137"/>
              <a:gd name="connsiteY1" fmla="*/ 0 h 385679"/>
              <a:gd name="connsiteX2" fmla="*/ 0 w 433137"/>
              <a:gd name="connsiteY2" fmla="*/ 297113 h 385679"/>
              <a:gd name="connsiteX3" fmla="*/ 4344 w 433137"/>
              <a:gd name="connsiteY3" fmla="*/ 385679 h 385679"/>
              <a:gd name="connsiteX4" fmla="*/ 365277 w 433137"/>
              <a:gd name="connsiteY4" fmla="*/ 385679 h 385679"/>
              <a:gd name="connsiteX5" fmla="*/ 360933 w 433137"/>
              <a:gd name="connsiteY5" fmla="*/ 297113 h 385679"/>
              <a:gd name="connsiteX6" fmla="*/ 433137 w 433137"/>
              <a:gd name="connsiteY6" fmla="*/ 0 h 385679"/>
            </a:gdLst>
            <a:ahLst/>
            <a:cxnLst/>
            <a:rect l="l" t="t" r="r" b="b"/>
            <a:pathLst>
              <a:path w="433137" h="385679">
                <a:moveTo>
                  <a:pt x="433137" y="0"/>
                </a:moveTo>
                <a:lnTo>
                  <a:pt x="72204" y="0"/>
                </a:lnTo>
                <a:cubicBezTo>
                  <a:pt x="32312" y="0"/>
                  <a:pt x="0" y="133047"/>
                  <a:pt x="0" y="297113"/>
                </a:cubicBezTo>
                <a:lnTo>
                  <a:pt x="4344" y="385679"/>
                </a:lnTo>
                <a:lnTo>
                  <a:pt x="365277" y="385679"/>
                </a:lnTo>
                <a:lnTo>
                  <a:pt x="360933" y="297113"/>
                </a:lnTo>
                <a:cubicBezTo>
                  <a:pt x="360933" y="133047"/>
                  <a:pt x="393245" y="0"/>
                  <a:pt x="433137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423025" y="1762410"/>
            <a:ext cx="313722" cy="430399"/>
          </a:xfrm>
          <a:prstGeom prst="flowChartOnlineStorag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350668" y="2137571"/>
            <a:ext cx="4413251" cy="3826042"/>
          </a:xfrm>
          <a:prstGeom prst="roundRect">
            <a:avLst>
              <a:gd name="adj" fmla="val 10063"/>
            </a:avLst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254417" y="2029287"/>
            <a:ext cx="4413251" cy="3826042"/>
          </a:xfrm>
          <a:prstGeom prst="roundRect">
            <a:avLst>
              <a:gd name="adj" fmla="val 10063"/>
            </a:avLst>
          </a:prstGeom>
          <a:solidFill>
            <a:schemeClr val="bg1"/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7959958" y="2147784"/>
            <a:ext cx="1002168" cy="9005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flipH="1">
            <a:off x="8346301" y="1762411"/>
            <a:ext cx="313722" cy="279348"/>
          </a:xfrm>
          <a:custGeom>
            <a:avLst/>
            <a:gdLst>
              <a:gd name="connsiteX0" fmla="*/ 433137 w 433137"/>
              <a:gd name="connsiteY0" fmla="*/ 0 h 385679"/>
              <a:gd name="connsiteX1" fmla="*/ 72204 w 433137"/>
              <a:gd name="connsiteY1" fmla="*/ 0 h 385679"/>
              <a:gd name="connsiteX2" fmla="*/ 0 w 433137"/>
              <a:gd name="connsiteY2" fmla="*/ 297113 h 385679"/>
              <a:gd name="connsiteX3" fmla="*/ 4344 w 433137"/>
              <a:gd name="connsiteY3" fmla="*/ 385679 h 385679"/>
              <a:gd name="connsiteX4" fmla="*/ 365277 w 433137"/>
              <a:gd name="connsiteY4" fmla="*/ 385679 h 385679"/>
              <a:gd name="connsiteX5" fmla="*/ 360933 w 433137"/>
              <a:gd name="connsiteY5" fmla="*/ 297113 h 385679"/>
              <a:gd name="connsiteX6" fmla="*/ 433137 w 433137"/>
              <a:gd name="connsiteY6" fmla="*/ 0 h 385679"/>
            </a:gdLst>
            <a:ahLst/>
            <a:cxnLst/>
            <a:rect l="l" t="t" r="r" b="b"/>
            <a:pathLst>
              <a:path w="433137" h="385679">
                <a:moveTo>
                  <a:pt x="433137" y="0"/>
                </a:moveTo>
                <a:lnTo>
                  <a:pt x="72204" y="0"/>
                </a:lnTo>
                <a:cubicBezTo>
                  <a:pt x="32312" y="0"/>
                  <a:pt x="0" y="133047"/>
                  <a:pt x="0" y="297113"/>
                </a:cubicBezTo>
                <a:lnTo>
                  <a:pt x="4344" y="385679"/>
                </a:lnTo>
                <a:lnTo>
                  <a:pt x="365277" y="385679"/>
                </a:lnTo>
                <a:lnTo>
                  <a:pt x="360933" y="297113"/>
                </a:lnTo>
                <a:cubicBezTo>
                  <a:pt x="360933" y="133047"/>
                  <a:pt x="393245" y="0"/>
                  <a:pt x="433137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262061" y="1762410"/>
            <a:ext cx="313722" cy="430399"/>
          </a:xfrm>
          <a:prstGeom prst="flowChartOnlineStorag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2916153" y="5010065"/>
            <a:ext cx="1411706" cy="72676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gradFill>
                  <a:gsLst>
                    <a:gs pos="23000">
                      <a:srgbClr val="1467F7">
                        <a:alpha val="100000"/>
                      </a:srgbClr>
                    </a:gs>
                    <a:gs pos="77000">
                      <a:srgbClr val="1467F7">
                        <a:alpha val="0"/>
                      </a:srgbClr>
                    </a:gs>
                  </a:gsLst>
                  <a:lin ang="5400000" scaled="0"/>
                </a:gradFill>
                <a:latin typeface="Source Han Sans CN Bold"/>
                <a:ea typeface="Source Han Sans CN Bold"/>
                <a:cs typeface="Source Han Sans CN Bold"/>
              </a:rPr>
              <a:t>01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755189" y="5010065"/>
            <a:ext cx="1411706" cy="72676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gradFill>
                  <a:gsLst>
                    <a:gs pos="23000">
                      <a:srgbClr val="1467F7">
                        <a:alpha val="100000"/>
                      </a:srgbClr>
                    </a:gs>
                    <a:gs pos="77000">
                      <a:srgbClr val="1467F7">
                        <a:alpha val="0"/>
                      </a:srgbClr>
                    </a:gs>
                  </a:gsLst>
                  <a:lin ang="5400000" scaled="0"/>
                </a:gradFill>
                <a:latin typeface="Source Han Sans CN Bold"/>
                <a:ea typeface="Source Han Sans CN Bold"/>
                <a:cs typeface="Source Han Sans CN Bold"/>
              </a:rPr>
              <a:t>02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618594" y="2504710"/>
            <a:ext cx="3684896" cy="25053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模型的负相关现象和误差波动问题表明，数据质量、特征工程和模型选择等方面存在明显缺陷，需进一步优化。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781050" y="4065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当前模型的局限性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1865490"/>
            <a:ext cx="8422198" cy="1599953"/>
          </a:xfrm>
          <a:prstGeom prst="roundRect">
            <a:avLst>
              <a:gd name="adj" fmla="val 962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60400" y="1447801"/>
            <a:ext cx="1907582" cy="1028700"/>
          </a:xfrm>
          <a:custGeom>
            <a:avLst/>
            <a:gdLst>
              <a:gd name="connsiteX0" fmla="*/ 98961 w 2564026"/>
              <a:gd name="connsiteY0" fmla="*/ 0 h 1382700"/>
              <a:gd name="connsiteX1" fmla="*/ 1668879 w 2564026"/>
              <a:gd name="connsiteY1" fmla="*/ 0 h 1382700"/>
              <a:gd name="connsiteX2" fmla="*/ 1690872 w 2564026"/>
              <a:gd name="connsiteY2" fmla="*/ 4440 h 1382700"/>
              <a:gd name="connsiteX3" fmla="*/ 1711613 w 2564026"/>
              <a:gd name="connsiteY3" fmla="*/ 2994 h 1382700"/>
              <a:gd name="connsiteX4" fmla="*/ 1748861 w 2564026"/>
              <a:gd name="connsiteY4" fmla="*/ 15519 h 1382700"/>
              <a:gd name="connsiteX5" fmla="*/ 2514529 w 2564026"/>
              <a:gd name="connsiteY5" fmla="*/ 457578 h 1382700"/>
              <a:gd name="connsiteX6" fmla="*/ 2550752 w 2564026"/>
              <a:gd name="connsiteY6" fmla="*/ 592762 h 1382700"/>
              <a:gd name="connsiteX7" fmla="*/ 2135363 w 2564026"/>
              <a:gd name="connsiteY7" fmla="*/ 1312237 h 1382700"/>
              <a:gd name="connsiteX8" fmla="*/ 2123557 w 2564026"/>
              <a:gd name="connsiteY8" fmla="*/ 1325621 h 1382700"/>
              <a:gd name="connsiteX9" fmla="*/ 2104615 w 2564026"/>
              <a:gd name="connsiteY9" fmla="*/ 1353715 h 1382700"/>
              <a:gd name="connsiteX10" fmla="*/ 2034639 w 2564026"/>
              <a:gd name="connsiteY10" fmla="*/ 1382700 h 1382700"/>
              <a:gd name="connsiteX11" fmla="*/ 98961 w 2564026"/>
              <a:gd name="connsiteY11" fmla="*/ 1382700 h 1382700"/>
              <a:gd name="connsiteX12" fmla="*/ 0 w 2564026"/>
              <a:gd name="connsiteY12" fmla="*/ 1283739 h 1382700"/>
              <a:gd name="connsiteX13" fmla="*/ 0 w 2564026"/>
              <a:gd name="connsiteY13" fmla="*/ 929739 h 1382700"/>
              <a:gd name="connsiteX14" fmla="*/ 0 w 2564026"/>
              <a:gd name="connsiteY14" fmla="*/ 452961 h 1382700"/>
              <a:gd name="connsiteX15" fmla="*/ 0 w 2564026"/>
              <a:gd name="connsiteY15" fmla="*/ 98961 h 1382700"/>
              <a:gd name="connsiteX16" fmla="*/ 98961 w 2564026"/>
              <a:gd name="connsiteY16" fmla="*/ 0 h 1382700"/>
            </a:gdLst>
            <a:ahLst/>
            <a:cxnLst/>
            <a:rect l="l" t="t" r="r" b="b"/>
            <a:pathLst>
              <a:path w="2564026" h="1382700">
                <a:moveTo>
                  <a:pt x="98961" y="0"/>
                </a:moveTo>
                <a:lnTo>
                  <a:pt x="1668879" y="0"/>
                </a:lnTo>
                <a:lnTo>
                  <a:pt x="1690872" y="4440"/>
                </a:lnTo>
                <a:lnTo>
                  <a:pt x="1711613" y="2994"/>
                </a:lnTo>
                <a:cubicBezTo>
                  <a:pt x="1724370" y="4577"/>
                  <a:pt x="1737028" y="8687"/>
                  <a:pt x="1748861" y="15519"/>
                </a:cubicBezTo>
                <a:lnTo>
                  <a:pt x="2514529" y="457578"/>
                </a:lnTo>
                <a:cubicBezTo>
                  <a:pt x="2561862" y="484906"/>
                  <a:pt x="2578079" y="545429"/>
                  <a:pt x="2550752" y="592762"/>
                </a:cubicBezTo>
                <a:lnTo>
                  <a:pt x="2135363" y="1312237"/>
                </a:lnTo>
                <a:lnTo>
                  <a:pt x="2123557" y="1325621"/>
                </a:lnTo>
                <a:lnTo>
                  <a:pt x="2104615" y="1353715"/>
                </a:lnTo>
                <a:cubicBezTo>
                  <a:pt x="2086707" y="1371624"/>
                  <a:pt x="2061967" y="1382700"/>
                  <a:pt x="2034639" y="1382700"/>
                </a:cubicBezTo>
                <a:lnTo>
                  <a:pt x="98961" y="1382700"/>
                </a:lnTo>
                <a:cubicBezTo>
                  <a:pt x="44306" y="1382700"/>
                  <a:pt x="0" y="1338394"/>
                  <a:pt x="0" y="1283739"/>
                </a:cubicBezTo>
                <a:lnTo>
                  <a:pt x="0" y="929739"/>
                </a:lnTo>
                <a:lnTo>
                  <a:pt x="0" y="452961"/>
                </a:lnTo>
                <a:lnTo>
                  <a:pt x="0" y="98961"/>
                </a:lnTo>
                <a:cubicBezTo>
                  <a:pt x="0" y="44306"/>
                  <a:pt x="44306" y="0"/>
                  <a:pt x="98961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663788" y="2090528"/>
            <a:ext cx="6259229" cy="114987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第3折的高COR值（0.8）证明数据本身具有一定的潜力，通过优化数据处理和模型选择，有望提高模型性能。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040371" y="1619783"/>
            <a:ext cx="888561" cy="6847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01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H="1">
            <a:off x="3096702" y="4098648"/>
            <a:ext cx="8422198" cy="1599953"/>
          </a:xfrm>
          <a:prstGeom prst="roundRect">
            <a:avLst>
              <a:gd name="adj" fmla="val 962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H="1">
            <a:off x="9611316" y="3680959"/>
            <a:ext cx="1907582" cy="1028700"/>
          </a:xfrm>
          <a:custGeom>
            <a:avLst/>
            <a:gdLst>
              <a:gd name="connsiteX0" fmla="*/ 98961 w 2564026"/>
              <a:gd name="connsiteY0" fmla="*/ 0 h 1382700"/>
              <a:gd name="connsiteX1" fmla="*/ 1668879 w 2564026"/>
              <a:gd name="connsiteY1" fmla="*/ 0 h 1382700"/>
              <a:gd name="connsiteX2" fmla="*/ 1690872 w 2564026"/>
              <a:gd name="connsiteY2" fmla="*/ 4440 h 1382700"/>
              <a:gd name="connsiteX3" fmla="*/ 1711613 w 2564026"/>
              <a:gd name="connsiteY3" fmla="*/ 2994 h 1382700"/>
              <a:gd name="connsiteX4" fmla="*/ 1748861 w 2564026"/>
              <a:gd name="connsiteY4" fmla="*/ 15519 h 1382700"/>
              <a:gd name="connsiteX5" fmla="*/ 2514529 w 2564026"/>
              <a:gd name="connsiteY5" fmla="*/ 457578 h 1382700"/>
              <a:gd name="connsiteX6" fmla="*/ 2550752 w 2564026"/>
              <a:gd name="connsiteY6" fmla="*/ 592762 h 1382700"/>
              <a:gd name="connsiteX7" fmla="*/ 2135363 w 2564026"/>
              <a:gd name="connsiteY7" fmla="*/ 1312237 h 1382700"/>
              <a:gd name="connsiteX8" fmla="*/ 2123557 w 2564026"/>
              <a:gd name="connsiteY8" fmla="*/ 1325621 h 1382700"/>
              <a:gd name="connsiteX9" fmla="*/ 2104615 w 2564026"/>
              <a:gd name="connsiteY9" fmla="*/ 1353715 h 1382700"/>
              <a:gd name="connsiteX10" fmla="*/ 2034639 w 2564026"/>
              <a:gd name="connsiteY10" fmla="*/ 1382700 h 1382700"/>
              <a:gd name="connsiteX11" fmla="*/ 98961 w 2564026"/>
              <a:gd name="connsiteY11" fmla="*/ 1382700 h 1382700"/>
              <a:gd name="connsiteX12" fmla="*/ 0 w 2564026"/>
              <a:gd name="connsiteY12" fmla="*/ 1283739 h 1382700"/>
              <a:gd name="connsiteX13" fmla="*/ 0 w 2564026"/>
              <a:gd name="connsiteY13" fmla="*/ 929739 h 1382700"/>
              <a:gd name="connsiteX14" fmla="*/ 0 w 2564026"/>
              <a:gd name="connsiteY14" fmla="*/ 452961 h 1382700"/>
              <a:gd name="connsiteX15" fmla="*/ 0 w 2564026"/>
              <a:gd name="connsiteY15" fmla="*/ 98961 h 1382700"/>
              <a:gd name="connsiteX16" fmla="*/ 98961 w 2564026"/>
              <a:gd name="connsiteY16" fmla="*/ 0 h 1382700"/>
            </a:gdLst>
            <a:ahLst/>
            <a:cxnLst/>
            <a:rect l="l" t="t" r="r" b="b"/>
            <a:pathLst>
              <a:path w="2564026" h="1382700">
                <a:moveTo>
                  <a:pt x="98961" y="0"/>
                </a:moveTo>
                <a:lnTo>
                  <a:pt x="1668879" y="0"/>
                </a:lnTo>
                <a:lnTo>
                  <a:pt x="1690872" y="4440"/>
                </a:lnTo>
                <a:lnTo>
                  <a:pt x="1711613" y="2994"/>
                </a:lnTo>
                <a:cubicBezTo>
                  <a:pt x="1724370" y="4577"/>
                  <a:pt x="1737028" y="8687"/>
                  <a:pt x="1748861" y="15519"/>
                </a:cubicBezTo>
                <a:lnTo>
                  <a:pt x="2514529" y="457578"/>
                </a:lnTo>
                <a:cubicBezTo>
                  <a:pt x="2561862" y="484906"/>
                  <a:pt x="2578079" y="545429"/>
                  <a:pt x="2550752" y="592762"/>
                </a:cubicBezTo>
                <a:lnTo>
                  <a:pt x="2135363" y="1312237"/>
                </a:lnTo>
                <a:lnTo>
                  <a:pt x="2123557" y="1325621"/>
                </a:lnTo>
                <a:lnTo>
                  <a:pt x="2104615" y="1353715"/>
                </a:lnTo>
                <a:cubicBezTo>
                  <a:pt x="2086707" y="1371624"/>
                  <a:pt x="2061967" y="1382700"/>
                  <a:pt x="2034639" y="1382700"/>
                </a:cubicBezTo>
                <a:lnTo>
                  <a:pt x="98961" y="1382700"/>
                </a:lnTo>
                <a:cubicBezTo>
                  <a:pt x="44306" y="1382700"/>
                  <a:pt x="0" y="1338394"/>
                  <a:pt x="0" y="1283739"/>
                </a:cubicBezTo>
                <a:lnTo>
                  <a:pt x="0" y="929739"/>
                </a:lnTo>
                <a:lnTo>
                  <a:pt x="0" y="452961"/>
                </a:lnTo>
                <a:lnTo>
                  <a:pt x="0" y="98961"/>
                </a:lnTo>
                <a:cubicBezTo>
                  <a:pt x="0" y="44306"/>
                  <a:pt x="44306" y="0"/>
                  <a:pt x="98961" y="0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363912" y="4323687"/>
            <a:ext cx="6179210" cy="114987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数据一致性、特征可靠性和模型多样性是下一步改进的关键，需重点解决数据质量问题，优化特征工程，尝试多种模型并进行综合评估。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0250367" y="3852941"/>
            <a:ext cx="888561" cy="6847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02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81050" y="4065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数据潜力与改进方向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355850" y="1628274"/>
            <a:ext cx="7884694" cy="1832810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>
            <a:off x="1786355" y="2085473"/>
            <a:ext cx="922421" cy="922421"/>
          </a:xfrm>
          <a:prstGeom prst="plaque">
            <a:avLst>
              <a:gd name="adj" fmla="val 21884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5400000">
            <a:off x="10085905" y="3307564"/>
            <a:ext cx="307039" cy="307039"/>
          </a:xfrm>
          <a:prstGeom prst="plaque">
            <a:avLst>
              <a:gd name="adj" fmla="val 31445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3091587" y="1904217"/>
            <a:ext cx="6841917" cy="12809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通过数据验证、模型优化和验证策略改进，有望逐步解决当前模型存在的问题，提高模型的稳定性和预测精度。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2355850" y="3961064"/>
            <a:ext cx="7884694" cy="1832810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5400000">
            <a:off x="1786355" y="4418263"/>
            <a:ext cx="922421" cy="922421"/>
          </a:xfrm>
          <a:prstGeom prst="plaque">
            <a:avLst>
              <a:gd name="adj" fmla="val 21884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5400000">
            <a:off x="10085905" y="5640354"/>
            <a:ext cx="307039" cy="307039"/>
          </a:xfrm>
          <a:prstGeom prst="plaque">
            <a:avLst>
              <a:gd name="adj" fmla="val 31445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091587" y="4237007"/>
            <a:ext cx="6841917" cy="12809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多模型比较和注意力机制等新技术的应用，将为疲劳检测模型的研究带来新的突破和创新，推动模型性能的不断提升。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897787" y="2323317"/>
            <a:ext cx="695117" cy="4300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897787" y="4660117"/>
            <a:ext cx="695117" cy="4300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02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781050" y="4065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未来工作的展望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57385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2971575">
            <a:off x="6066310" y="973629"/>
            <a:ext cx="1859493" cy="1859493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  <a:alpha val="0"/>
                </a:schemeClr>
              </a:gs>
              <a:gs pos="100000">
                <a:schemeClr val="accent2">
                  <a:alpha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20292424">
            <a:off x="-861535" y="-1870201"/>
            <a:ext cx="5517653" cy="5517653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  <a:alpha val="10000"/>
                </a:schemeClr>
              </a:gs>
              <a:gs pos="100000">
                <a:schemeClr val="accent2">
                  <a:lumMod val="60000"/>
                  <a:lumOff val="40000"/>
                  <a:alpha val="32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-266700" y="0"/>
            <a:ext cx="12192000" cy="6858000"/>
          </a:xfrm>
          <a:custGeom>
            <a:avLst/>
            <a:gdLst>
              <a:gd name="connsiteX0" fmla="*/ 11312928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6702116 h 6858000"/>
              <a:gd name="connsiteX5" fmla="*/ 35522 w 12192000"/>
              <a:gd name="connsiteY5" fmla="*/ 6686253 h 6858000"/>
              <a:gd name="connsiteX6" fmla="*/ 2463801 w 12192000"/>
              <a:gd name="connsiteY6" fmla="*/ 5867400 h 6858000"/>
              <a:gd name="connsiteX7" fmla="*/ 5219701 w 12192000"/>
              <a:gd name="connsiteY7" fmla="*/ 5918200 h 6858000"/>
              <a:gd name="connsiteX8" fmla="*/ 7010401 w 12192000"/>
              <a:gd name="connsiteY8" fmla="*/ 5283200 h 6858000"/>
              <a:gd name="connsiteX9" fmla="*/ 8267701 w 12192000"/>
              <a:gd name="connsiteY9" fmla="*/ 4368800 h 6858000"/>
              <a:gd name="connsiteX10" fmla="*/ 9753303 w 12192000"/>
              <a:gd name="connsiteY10" fmla="*/ 4102100 h 6858000"/>
              <a:gd name="connsiteX11" fmla="*/ 9775436 w 12192000"/>
              <a:gd name="connsiteY11" fmla="*/ 4096261 h 6858000"/>
              <a:gd name="connsiteX12" fmla="*/ 9872640 w 12192000"/>
              <a:gd name="connsiteY12" fmla="*/ 4085901 h 6858000"/>
              <a:gd name="connsiteX13" fmla="*/ 10871964 w 12192000"/>
              <a:gd name="connsiteY13" fmla="*/ 3011090 h 6858000"/>
              <a:gd name="connsiteX14" fmla="*/ 10879893 w 12192000"/>
              <a:gd name="connsiteY14" fmla="*/ 2929399 h 6858000"/>
              <a:gd name="connsiteX15" fmla="*/ 10896601 w 12192000"/>
              <a:gd name="connsiteY15" fmla="*/ 2844800 h 6858000"/>
              <a:gd name="connsiteX16" fmla="*/ 10899119 w 12192000"/>
              <a:gd name="connsiteY16" fmla="*/ 2673412 h 6858000"/>
              <a:gd name="connsiteX17" fmla="*/ 10885081 w 12192000"/>
              <a:gd name="connsiteY17" fmla="*/ 2593548 h 6858000"/>
              <a:gd name="connsiteX18" fmla="*/ 10877638 w 12192000"/>
              <a:gd name="connsiteY18" fmla="*/ 2498494 h 6858000"/>
              <a:gd name="connsiteX19" fmla="*/ 10816392 w 12192000"/>
              <a:gd name="connsiteY19" fmla="*/ 2262974 h 6858000"/>
              <a:gd name="connsiteX20" fmla="*/ 10744803 w 12192000"/>
              <a:gd name="connsiteY20" fmla="*/ 2108945 h 6858000"/>
              <a:gd name="connsiteX21" fmla="*/ 10738645 w 12192000"/>
              <a:gd name="connsiteY21" fmla="*/ 2091531 h 6858000"/>
              <a:gd name="connsiteX22" fmla="*/ 10541001 w 12192000"/>
              <a:gd name="connsiteY22" fmla="*/ 1371600 h 6858000"/>
              <a:gd name="connsiteX23" fmla="*/ 10544822 w 12192000"/>
              <a:gd name="connsiteY23" fmla="*/ 1332977 h 6858000"/>
              <a:gd name="connsiteX24" fmla="*/ 10541001 w 12192000"/>
              <a:gd name="connsiteY24" fmla="*/ 1257301 h 6858000"/>
              <a:gd name="connsiteX25" fmla="*/ 11308933 w 12192000"/>
              <a:gd name="connsiteY25" fmla="*/ 1821 h 6858000"/>
            </a:gdLst>
            <a:ahLst/>
            <a:cxnLst/>
            <a:rect l="l" t="t" r="r" b="b"/>
            <a:pathLst>
              <a:path w="12192000" h="6858000">
                <a:moveTo>
                  <a:pt x="11312928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6702116"/>
                </a:lnTo>
                <a:lnTo>
                  <a:pt x="35522" y="6686253"/>
                </a:lnTo>
                <a:cubicBezTo>
                  <a:pt x="678260" y="6404372"/>
                  <a:pt x="1757363" y="5991225"/>
                  <a:pt x="2463801" y="5867400"/>
                </a:cubicBezTo>
                <a:cubicBezTo>
                  <a:pt x="3405718" y="5702300"/>
                  <a:pt x="4461935" y="6015567"/>
                  <a:pt x="5219701" y="5918200"/>
                </a:cubicBezTo>
                <a:cubicBezTo>
                  <a:pt x="5977468" y="5820833"/>
                  <a:pt x="6502402" y="5541433"/>
                  <a:pt x="7010401" y="5283200"/>
                </a:cubicBezTo>
                <a:cubicBezTo>
                  <a:pt x="7518401" y="5024967"/>
                  <a:pt x="7742768" y="4588933"/>
                  <a:pt x="8267701" y="4368800"/>
                </a:cubicBezTo>
                <a:cubicBezTo>
                  <a:pt x="8661401" y="4203700"/>
                  <a:pt x="9282510" y="4200525"/>
                  <a:pt x="9753303" y="4102100"/>
                </a:cubicBezTo>
                <a:lnTo>
                  <a:pt x="9775436" y="4096261"/>
                </a:lnTo>
                <a:lnTo>
                  <a:pt x="9872640" y="4085901"/>
                </a:lnTo>
                <a:cubicBezTo>
                  <a:pt x="10350579" y="4007524"/>
                  <a:pt x="10765727" y="3583520"/>
                  <a:pt x="10871964" y="3011090"/>
                </a:cubicBezTo>
                <a:lnTo>
                  <a:pt x="10879893" y="2929399"/>
                </a:lnTo>
                <a:lnTo>
                  <a:pt x="10896601" y="2844800"/>
                </a:lnTo>
                <a:cubicBezTo>
                  <a:pt x="10904538" y="2790825"/>
                  <a:pt x="10904770" y="2733378"/>
                  <a:pt x="10899119" y="2673412"/>
                </a:cubicBezTo>
                <a:lnTo>
                  <a:pt x="10885081" y="2593548"/>
                </a:lnTo>
                <a:lnTo>
                  <a:pt x="10877638" y="2498494"/>
                </a:lnTo>
                <a:cubicBezTo>
                  <a:pt x="10863957" y="2417017"/>
                  <a:pt x="10843349" y="2338180"/>
                  <a:pt x="10816392" y="2262974"/>
                </a:cubicBezTo>
                <a:lnTo>
                  <a:pt x="10744803" y="2108945"/>
                </a:lnTo>
                <a:lnTo>
                  <a:pt x="10738645" y="2091531"/>
                </a:lnTo>
                <a:cubicBezTo>
                  <a:pt x="10640485" y="1825625"/>
                  <a:pt x="10535710" y="1565275"/>
                  <a:pt x="10541001" y="1371600"/>
                </a:cubicBezTo>
                <a:lnTo>
                  <a:pt x="10544822" y="1332977"/>
                </a:lnTo>
                <a:lnTo>
                  <a:pt x="10541001" y="1257301"/>
                </a:lnTo>
                <a:cubicBezTo>
                  <a:pt x="10541001" y="709879"/>
                  <a:pt x="10853029" y="235335"/>
                  <a:pt x="11308933" y="1821"/>
                </a:cubicBezTo>
                <a:close/>
              </a:path>
            </a:pathLst>
          </a:custGeom>
          <a:gradFill>
            <a:gsLst>
              <a:gs pos="0">
                <a:schemeClr val="accent2">
                  <a:alpha val="99000"/>
                </a:schemeClr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11312928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6702116 h 6858000"/>
              <a:gd name="connsiteX5" fmla="*/ 35522 w 12192000"/>
              <a:gd name="connsiteY5" fmla="*/ 6686253 h 6858000"/>
              <a:gd name="connsiteX6" fmla="*/ 2463801 w 12192000"/>
              <a:gd name="connsiteY6" fmla="*/ 5867400 h 6858000"/>
              <a:gd name="connsiteX7" fmla="*/ 5219701 w 12192000"/>
              <a:gd name="connsiteY7" fmla="*/ 5918200 h 6858000"/>
              <a:gd name="connsiteX8" fmla="*/ 7010401 w 12192000"/>
              <a:gd name="connsiteY8" fmla="*/ 5283200 h 6858000"/>
              <a:gd name="connsiteX9" fmla="*/ 8267701 w 12192000"/>
              <a:gd name="connsiteY9" fmla="*/ 4368800 h 6858000"/>
              <a:gd name="connsiteX10" fmla="*/ 9753303 w 12192000"/>
              <a:gd name="connsiteY10" fmla="*/ 4102100 h 6858000"/>
              <a:gd name="connsiteX11" fmla="*/ 9775436 w 12192000"/>
              <a:gd name="connsiteY11" fmla="*/ 4096261 h 6858000"/>
              <a:gd name="connsiteX12" fmla="*/ 9872640 w 12192000"/>
              <a:gd name="connsiteY12" fmla="*/ 4085901 h 6858000"/>
              <a:gd name="connsiteX13" fmla="*/ 10871964 w 12192000"/>
              <a:gd name="connsiteY13" fmla="*/ 3011090 h 6858000"/>
              <a:gd name="connsiteX14" fmla="*/ 10879893 w 12192000"/>
              <a:gd name="connsiteY14" fmla="*/ 2929399 h 6858000"/>
              <a:gd name="connsiteX15" fmla="*/ 10896601 w 12192000"/>
              <a:gd name="connsiteY15" fmla="*/ 2844800 h 6858000"/>
              <a:gd name="connsiteX16" fmla="*/ 10899119 w 12192000"/>
              <a:gd name="connsiteY16" fmla="*/ 2673412 h 6858000"/>
              <a:gd name="connsiteX17" fmla="*/ 10885081 w 12192000"/>
              <a:gd name="connsiteY17" fmla="*/ 2593548 h 6858000"/>
              <a:gd name="connsiteX18" fmla="*/ 10877638 w 12192000"/>
              <a:gd name="connsiteY18" fmla="*/ 2498494 h 6858000"/>
              <a:gd name="connsiteX19" fmla="*/ 10816392 w 12192000"/>
              <a:gd name="connsiteY19" fmla="*/ 2262974 h 6858000"/>
              <a:gd name="connsiteX20" fmla="*/ 10744803 w 12192000"/>
              <a:gd name="connsiteY20" fmla="*/ 2108945 h 6858000"/>
              <a:gd name="connsiteX21" fmla="*/ 10738645 w 12192000"/>
              <a:gd name="connsiteY21" fmla="*/ 2091531 h 6858000"/>
              <a:gd name="connsiteX22" fmla="*/ 10541001 w 12192000"/>
              <a:gd name="connsiteY22" fmla="*/ 1371600 h 6858000"/>
              <a:gd name="connsiteX23" fmla="*/ 10544822 w 12192000"/>
              <a:gd name="connsiteY23" fmla="*/ 1332977 h 6858000"/>
              <a:gd name="connsiteX24" fmla="*/ 10541001 w 12192000"/>
              <a:gd name="connsiteY24" fmla="*/ 1257301 h 6858000"/>
              <a:gd name="connsiteX25" fmla="*/ 11308933 w 12192000"/>
              <a:gd name="connsiteY25" fmla="*/ 1821 h 6858000"/>
            </a:gdLst>
            <a:ahLst/>
            <a:cxnLst/>
            <a:rect l="l" t="t" r="r" b="b"/>
            <a:pathLst>
              <a:path w="12192000" h="6858000">
                <a:moveTo>
                  <a:pt x="11312928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6702116"/>
                </a:lnTo>
                <a:lnTo>
                  <a:pt x="35522" y="6686253"/>
                </a:lnTo>
                <a:cubicBezTo>
                  <a:pt x="678260" y="6404372"/>
                  <a:pt x="1757363" y="5991225"/>
                  <a:pt x="2463801" y="5867400"/>
                </a:cubicBezTo>
                <a:cubicBezTo>
                  <a:pt x="3405718" y="5702300"/>
                  <a:pt x="4461935" y="6015567"/>
                  <a:pt x="5219701" y="5918200"/>
                </a:cubicBezTo>
                <a:cubicBezTo>
                  <a:pt x="5977468" y="5820833"/>
                  <a:pt x="6502402" y="5541433"/>
                  <a:pt x="7010401" y="5283200"/>
                </a:cubicBezTo>
                <a:cubicBezTo>
                  <a:pt x="7518401" y="5024967"/>
                  <a:pt x="7742768" y="4588933"/>
                  <a:pt x="8267701" y="4368800"/>
                </a:cubicBezTo>
                <a:cubicBezTo>
                  <a:pt x="8661401" y="4203700"/>
                  <a:pt x="9282510" y="4200525"/>
                  <a:pt x="9753303" y="4102100"/>
                </a:cubicBezTo>
                <a:lnTo>
                  <a:pt x="9775436" y="4096261"/>
                </a:lnTo>
                <a:lnTo>
                  <a:pt x="9872640" y="4085901"/>
                </a:lnTo>
                <a:cubicBezTo>
                  <a:pt x="10350579" y="4007524"/>
                  <a:pt x="10765727" y="3583520"/>
                  <a:pt x="10871964" y="3011090"/>
                </a:cubicBezTo>
                <a:lnTo>
                  <a:pt x="10879893" y="2929399"/>
                </a:lnTo>
                <a:lnTo>
                  <a:pt x="10896601" y="2844800"/>
                </a:lnTo>
                <a:cubicBezTo>
                  <a:pt x="10904538" y="2790825"/>
                  <a:pt x="10904770" y="2733378"/>
                  <a:pt x="10899119" y="2673412"/>
                </a:cubicBezTo>
                <a:lnTo>
                  <a:pt x="10885081" y="2593548"/>
                </a:lnTo>
                <a:lnTo>
                  <a:pt x="10877638" y="2498494"/>
                </a:lnTo>
                <a:cubicBezTo>
                  <a:pt x="10863957" y="2417017"/>
                  <a:pt x="10843349" y="2338180"/>
                  <a:pt x="10816392" y="2262974"/>
                </a:cubicBezTo>
                <a:lnTo>
                  <a:pt x="10744803" y="2108945"/>
                </a:lnTo>
                <a:lnTo>
                  <a:pt x="10738645" y="2091531"/>
                </a:lnTo>
                <a:cubicBezTo>
                  <a:pt x="10640485" y="1825625"/>
                  <a:pt x="10535710" y="1565275"/>
                  <a:pt x="10541001" y="1371600"/>
                </a:cubicBezTo>
                <a:lnTo>
                  <a:pt x="10544822" y="1332977"/>
                </a:lnTo>
                <a:lnTo>
                  <a:pt x="10541001" y="1257301"/>
                </a:lnTo>
                <a:cubicBezTo>
                  <a:pt x="10541001" y="709879"/>
                  <a:pt x="10853029" y="235335"/>
                  <a:pt x="11308933" y="1821"/>
                </a:cubicBezTo>
                <a:close/>
              </a:path>
            </a:pathLst>
          </a:custGeom>
          <a:gradFill>
            <a:gsLst>
              <a:gs pos="27000">
                <a:schemeClr val="accent1"/>
              </a:gs>
              <a:gs pos="100000">
                <a:schemeClr val="accent2"/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4038600" y="2485878"/>
            <a:ext cx="8118785" cy="4372121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标题 1"/>
          <p:cNvSpPr txBox="1"/>
          <p:nvPr/>
        </p:nvSpPr>
        <p:spPr>
          <a:xfrm>
            <a:off x="426883" y="1484525"/>
            <a:ext cx="7905750" cy="258667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谢谢大家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648700" y="2362379"/>
            <a:ext cx="610616" cy="610616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689076" y="1634397"/>
            <a:ext cx="353151" cy="353151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52700" y="5565780"/>
            <a:ext cx="578874" cy="578874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349991">
            <a:off x="11457839" y="586853"/>
            <a:ext cx="1539544" cy="1539544"/>
          </a:xfrm>
          <a:prstGeom prst="ellipse">
            <a:avLst/>
          </a:prstGeom>
          <a:gradFill>
            <a:gsLst>
              <a:gs pos="0">
                <a:schemeClr val="accent1">
                  <a:alpha val="68000"/>
                </a:schemeClr>
              </a:gs>
              <a:gs pos="100000">
                <a:schemeClr val="accent2">
                  <a:alpha val="6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-10211" y="516852"/>
            <a:ext cx="3908087" cy="743548"/>
          </a:xfrm>
          <a:custGeom>
            <a:avLst/>
            <a:gdLst>
              <a:gd name="connsiteX0" fmla="*/ 0 w 3425499"/>
              <a:gd name="connsiteY0" fmla="*/ 0 h 743548"/>
              <a:gd name="connsiteX1" fmla="*/ 3053725 w 3425499"/>
              <a:gd name="connsiteY1" fmla="*/ 0 h 743548"/>
              <a:gd name="connsiteX2" fmla="*/ 3425499 w 3425499"/>
              <a:gd name="connsiteY2" fmla="*/ 371774 h 743548"/>
              <a:gd name="connsiteX3" fmla="*/ 3053725 w 3425499"/>
              <a:gd name="connsiteY3" fmla="*/ 743548 h 743548"/>
              <a:gd name="connsiteX4" fmla="*/ 0 w 3425499"/>
              <a:gd name="connsiteY4" fmla="*/ 743548 h 743548"/>
            </a:gdLst>
            <a:ahLst/>
            <a:cxnLst/>
            <a:rect l="l" t="t" r="r" b="b"/>
            <a:pathLst>
              <a:path w="3425499" h="743548">
                <a:moveTo>
                  <a:pt x="0" y="0"/>
                </a:moveTo>
                <a:lnTo>
                  <a:pt x="3053725" y="0"/>
                </a:lnTo>
                <a:cubicBezTo>
                  <a:pt x="3259050" y="0"/>
                  <a:pt x="3425499" y="166449"/>
                  <a:pt x="3425499" y="371774"/>
                </a:cubicBezTo>
                <a:cubicBezTo>
                  <a:pt x="3425499" y="577099"/>
                  <a:pt x="3259050" y="743548"/>
                  <a:pt x="3053725" y="743548"/>
                </a:cubicBezTo>
                <a:lnTo>
                  <a:pt x="0" y="743548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71514" y="704923"/>
            <a:ext cx="2958699" cy="367406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79262" y="4393314"/>
            <a:ext cx="296153" cy="296153"/>
          </a:xfrm>
          <a:prstGeom prst="ellipse">
            <a:avLst/>
          </a:prstGeom>
          <a:gradFill>
            <a:gsLst>
              <a:gs pos="34000">
                <a:schemeClr val="accent3">
                  <a:lumMod val="75000"/>
                </a:schemeClr>
              </a:gs>
              <a:gs pos="100000">
                <a:schemeClr val="accent3"/>
              </a:gs>
            </a:gsLst>
            <a:lin ang="2700000" scaled="0"/>
          </a:gradFill>
          <a:ln w="11430" cap="sq">
            <a:solidFill>
              <a:schemeClr val="bg1"/>
            </a:solidFill>
            <a:miter/>
          </a:ln>
          <a:effectLst>
            <a:outerShdw blurRad="121920" dist="45720" dir="2699995" algn="tl" rotWithShape="0">
              <a:schemeClr val="accent1">
                <a:alpha val="52000"/>
              </a:schemeClr>
            </a:outerShdw>
          </a:effectLst>
        </p:spPr>
        <p:txBody>
          <a:bodyPr vert="horz" wrap="square" lIns="109728" tIns="54864" rIns="109728" bIns="54864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221436" y="4405152"/>
            <a:ext cx="1023952" cy="27699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主讲人：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3234477" y="4405152"/>
            <a:ext cx="887681" cy="27699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000" dirty="0" err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时间</a:t>
            </a:r>
            <a:r>
              <a:rPr kumimoji="1" lang="en-US" altLang="zh-CN" sz="20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：</a:t>
            </a:r>
            <a:endParaRPr kumimoji="1" lang="zh-CN" altLang="en-US" dirty="0"/>
          </a:p>
        </p:txBody>
      </p:sp>
      <p:sp>
        <p:nvSpPr>
          <p:cNvPr id="20" name="标题 1"/>
          <p:cNvSpPr txBox="1"/>
          <p:nvPr/>
        </p:nvSpPr>
        <p:spPr>
          <a:xfrm>
            <a:off x="2190205" y="4422274"/>
            <a:ext cx="801917" cy="26815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0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</a:rPr>
              <a:t>陈志超</a:t>
            </a:r>
            <a:endParaRPr kumimoji="1" lang="zh-CN" altLang="en-US" dirty="0"/>
          </a:p>
        </p:txBody>
      </p:sp>
      <p:sp>
        <p:nvSpPr>
          <p:cNvPr id="21" name="标题 1"/>
          <p:cNvSpPr txBox="1"/>
          <p:nvPr/>
        </p:nvSpPr>
        <p:spPr>
          <a:xfrm>
            <a:off x="3935976" y="4417852"/>
            <a:ext cx="1015083" cy="25159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57385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2971575">
            <a:off x="6066310" y="973629"/>
            <a:ext cx="1859493" cy="1859493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  <a:alpha val="0"/>
                </a:schemeClr>
              </a:gs>
              <a:gs pos="100000">
                <a:schemeClr val="accent2">
                  <a:alpha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20292424">
            <a:off x="-861535" y="-1870201"/>
            <a:ext cx="5517653" cy="5517653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  <a:alpha val="10000"/>
                </a:schemeClr>
              </a:gs>
              <a:gs pos="100000">
                <a:schemeClr val="accent2">
                  <a:lumMod val="60000"/>
                  <a:lumOff val="40000"/>
                  <a:alpha val="32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-266700" y="0"/>
            <a:ext cx="12192000" cy="6858000"/>
          </a:xfrm>
          <a:custGeom>
            <a:avLst/>
            <a:gdLst>
              <a:gd name="connsiteX0" fmla="*/ 11312928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6702116 h 6858000"/>
              <a:gd name="connsiteX5" fmla="*/ 35522 w 12192000"/>
              <a:gd name="connsiteY5" fmla="*/ 6686253 h 6858000"/>
              <a:gd name="connsiteX6" fmla="*/ 2463801 w 12192000"/>
              <a:gd name="connsiteY6" fmla="*/ 5867400 h 6858000"/>
              <a:gd name="connsiteX7" fmla="*/ 5219701 w 12192000"/>
              <a:gd name="connsiteY7" fmla="*/ 5918200 h 6858000"/>
              <a:gd name="connsiteX8" fmla="*/ 7010401 w 12192000"/>
              <a:gd name="connsiteY8" fmla="*/ 5283200 h 6858000"/>
              <a:gd name="connsiteX9" fmla="*/ 8267701 w 12192000"/>
              <a:gd name="connsiteY9" fmla="*/ 4368800 h 6858000"/>
              <a:gd name="connsiteX10" fmla="*/ 9753303 w 12192000"/>
              <a:gd name="connsiteY10" fmla="*/ 4102100 h 6858000"/>
              <a:gd name="connsiteX11" fmla="*/ 9775436 w 12192000"/>
              <a:gd name="connsiteY11" fmla="*/ 4096261 h 6858000"/>
              <a:gd name="connsiteX12" fmla="*/ 9872640 w 12192000"/>
              <a:gd name="connsiteY12" fmla="*/ 4085901 h 6858000"/>
              <a:gd name="connsiteX13" fmla="*/ 10871964 w 12192000"/>
              <a:gd name="connsiteY13" fmla="*/ 3011090 h 6858000"/>
              <a:gd name="connsiteX14" fmla="*/ 10879893 w 12192000"/>
              <a:gd name="connsiteY14" fmla="*/ 2929399 h 6858000"/>
              <a:gd name="connsiteX15" fmla="*/ 10896601 w 12192000"/>
              <a:gd name="connsiteY15" fmla="*/ 2844800 h 6858000"/>
              <a:gd name="connsiteX16" fmla="*/ 10899119 w 12192000"/>
              <a:gd name="connsiteY16" fmla="*/ 2673412 h 6858000"/>
              <a:gd name="connsiteX17" fmla="*/ 10885081 w 12192000"/>
              <a:gd name="connsiteY17" fmla="*/ 2593548 h 6858000"/>
              <a:gd name="connsiteX18" fmla="*/ 10877638 w 12192000"/>
              <a:gd name="connsiteY18" fmla="*/ 2498494 h 6858000"/>
              <a:gd name="connsiteX19" fmla="*/ 10816392 w 12192000"/>
              <a:gd name="connsiteY19" fmla="*/ 2262974 h 6858000"/>
              <a:gd name="connsiteX20" fmla="*/ 10744803 w 12192000"/>
              <a:gd name="connsiteY20" fmla="*/ 2108945 h 6858000"/>
              <a:gd name="connsiteX21" fmla="*/ 10738645 w 12192000"/>
              <a:gd name="connsiteY21" fmla="*/ 2091531 h 6858000"/>
              <a:gd name="connsiteX22" fmla="*/ 10541001 w 12192000"/>
              <a:gd name="connsiteY22" fmla="*/ 1371600 h 6858000"/>
              <a:gd name="connsiteX23" fmla="*/ 10544822 w 12192000"/>
              <a:gd name="connsiteY23" fmla="*/ 1332977 h 6858000"/>
              <a:gd name="connsiteX24" fmla="*/ 10541001 w 12192000"/>
              <a:gd name="connsiteY24" fmla="*/ 1257301 h 6858000"/>
              <a:gd name="connsiteX25" fmla="*/ 11308933 w 12192000"/>
              <a:gd name="connsiteY25" fmla="*/ 1821 h 6858000"/>
            </a:gdLst>
            <a:ahLst/>
            <a:cxnLst/>
            <a:rect l="l" t="t" r="r" b="b"/>
            <a:pathLst>
              <a:path w="12192000" h="6858000">
                <a:moveTo>
                  <a:pt x="11312928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6702116"/>
                </a:lnTo>
                <a:lnTo>
                  <a:pt x="35522" y="6686253"/>
                </a:lnTo>
                <a:cubicBezTo>
                  <a:pt x="678260" y="6404372"/>
                  <a:pt x="1757363" y="5991225"/>
                  <a:pt x="2463801" y="5867400"/>
                </a:cubicBezTo>
                <a:cubicBezTo>
                  <a:pt x="3405718" y="5702300"/>
                  <a:pt x="4461935" y="6015567"/>
                  <a:pt x="5219701" y="5918200"/>
                </a:cubicBezTo>
                <a:cubicBezTo>
                  <a:pt x="5977468" y="5820833"/>
                  <a:pt x="6502402" y="5541433"/>
                  <a:pt x="7010401" y="5283200"/>
                </a:cubicBezTo>
                <a:cubicBezTo>
                  <a:pt x="7518401" y="5024967"/>
                  <a:pt x="7742768" y="4588933"/>
                  <a:pt x="8267701" y="4368800"/>
                </a:cubicBezTo>
                <a:cubicBezTo>
                  <a:pt x="8661401" y="4203700"/>
                  <a:pt x="9282510" y="4200525"/>
                  <a:pt x="9753303" y="4102100"/>
                </a:cubicBezTo>
                <a:lnTo>
                  <a:pt x="9775436" y="4096261"/>
                </a:lnTo>
                <a:lnTo>
                  <a:pt x="9872640" y="4085901"/>
                </a:lnTo>
                <a:cubicBezTo>
                  <a:pt x="10350579" y="4007524"/>
                  <a:pt x="10765727" y="3583520"/>
                  <a:pt x="10871964" y="3011090"/>
                </a:cubicBezTo>
                <a:lnTo>
                  <a:pt x="10879893" y="2929399"/>
                </a:lnTo>
                <a:lnTo>
                  <a:pt x="10896601" y="2844800"/>
                </a:lnTo>
                <a:cubicBezTo>
                  <a:pt x="10904538" y="2790825"/>
                  <a:pt x="10904770" y="2733378"/>
                  <a:pt x="10899119" y="2673412"/>
                </a:cubicBezTo>
                <a:lnTo>
                  <a:pt x="10885081" y="2593548"/>
                </a:lnTo>
                <a:lnTo>
                  <a:pt x="10877638" y="2498494"/>
                </a:lnTo>
                <a:cubicBezTo>
                  <a:pt x="10863957" y="2417017"/>
                  <a:pt x="10843349" y="2338180"/>
                  <a:pt x="10816392" y="2262974"/>
                </a:cubicBezTo>
                <a:lnTo>
                  <a:pt x="10744803" y="2108945"/>
                </a:lnTo>
                <a:lnTo>
                  <a:pt x="10738645" y="2091531"/>
                </a:lnTo>
                <a:cubicBezTo>
                  <a:pt x="10640485" y="1825625"/>
                  <a:pt x="10535710" y="1565275"/>
                  <a:pt x="10541001" y="1371600"/>
                </a:cubicBezTo>
                <a:lnTo>
                  <a:pt x="10544822" y="1332977"/>
                </a:lnTo>
                <a:lnTo>
                  <a:pt x="10541001" y="1257301"/>
                </a:lnTo>
                <a:cubicBezTo>
                  <a:pt x="10541001" y="709879"/>
                  <a:pt x="10853029" y="235335"/>
                  <a:pt x="11308933" y="1821"/>
                </a:cubicBezTo>
                <a:close/>
              </a:path>
            </a:pathLst>
          </a:custGeom>
          <a:gradFill>
            <a:gsLst>
              <a:gs pos="0">
                <a:schemeClr val="accent2">
                  <a:alpha val="99000"/>
                </a:schemeClr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11312928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6702116 h 6858000"/>
              <a:gd name="connsiteX5" fmla="*/ 35522 w 12192000"/>
              <a:gd name="connsiteY5" fmla="*/ 6686253 h 6858000"/>
              <a:gd name="connsiteX6" fmla="*/ 2463801 w 12192000"/>
              <a:gd name="connsiteY6" fmla="*/ 5867400 h 6858000"/>
              <a:gd name="connsiteX7" fmla="*/ 5219701 w 12192000"/>
              <a:gd name="connsiteY7" fmla="*/ 5918200 h 6858000"/>
              <a:gd name="connsiteX8" fmla="*/ 7010401 w 12192000"/>
              <a:gd name="connsiteY8" fmla="*/ 5283200 h 6858000"/>
              <a:gd name="connsiteX9" fmla="*/ 8267701 w 12192000"/>
              <a:gd name="connsiteY9" fmla="*/ 4368800 h 6858000"/>
              <a:gd name="connsiteX10" fmla="*/ 9753303 w 12192000"/>
              <a:gd name="connsiteY10" fmla="*/ 4102100 h 6858000"/>
              <a:gd name="connsiteX11" fmla="*/ 9775436 w 12192000"/>
              <a:gd name="connsiteY11" fmla="*/ 4096261 h 6858000"/>
              <a:gd name="connsiteX12" fmla="*/ 9872640 w 12192000"/>
              <a:gd name="connsiteY12" fmla="*/ 4085901 h 6858000"/>
              <a:gd name="connsiteX13" fmla="*/ 10871964 w 12192000"/>
              <a:gd name="connsiteY13" fmla="*/ 3011090 h 6858000"/>
              <a:gd name="connsiteX14" fmla="*/ 10879893 w 12192000"/>
              <a:gd name="connsiteY14" fmla="*/ 2929399 h 6858000"/>
              <a:gd name="connsiteX15" fmla="*/ 10896601 w 12192000"/>
              <a:gd name="connsiteY15" fmla="*/ 2844800 h 6858000"/>
              <a:gd name="connsiteX16" fmla="*/ 10899119 w 12192000"/>
              <a:gd name="connsiteY16" fmla="*/ 2673412 h 6858000"/>
              <a:gd name="connsiteX17" fmla="*/ 10885081 w 12192000"/>
              <a:gd name="connsiteY17" fmla="*/ 2593548 h 6858000"/>
              <a:gd name="connsiteX18" fmla="*/ 10877638 w 12192000"/>
              <a:gd name="connsiteY18" fmla="*/ 2498494 h 6858000"/>
              <a:gd name="connsiteX19" fmla="*/ 10816392 w 12192000"/>
              <a:gd name="connsiteY19" fmla="*/ 2262974 h 6858000"/>
              <a:gd name="connsiteX20" fmla="*/ 10744803 w 12192000"/>
              <a:gd name="connsiteY20" fmla="*/ 2108945 h 6858000"/>
              <a:gd name="connsiteX21" fmla="*/ 10738645 w 12192000"/>
              <a:gd name="connsiteY21" fmla="*/ 2091531 h 6858000"/>
              <a:gd name="connsiteX22" fmla="*/ 10541001 w 12192000"/>
              <a:gd name="connsiteY22" fmla="*/ 1371600 h 6858000"/>
              <a:gd name="connsiteX23" fmla="*/ 10544822 w 12192000"/>
              <a:gd name="connsiteY23" fmla="*/ 1332977 h 6858000"/>
              <a:gd name="connsiteX24" fmla="*/ 10541001 w 12192000"/>
              <a:gd name="connsiteY24" fmla="*/ 1257301 h 6858000"/>
              <a:gd name="connsiteX25" fmla="*/ 11308933 w 12192000"/>
              <a:gd name="connsiteY25" fmla="*/ 1821 h 6858000"/>
            </a:gdLst>
            <a:ahLst/>
            <a:cxnLst/>
            <a:rect l="l" t="t" r="r" b="b"/>
            <a:pathLst>
              <a:path w="12192000" h="6858000">
                <a:moveTo>
                  <a:pt x="11312928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6702116"/>
                </a:lnTo>
                <a:lnTo>
                  <a:pt x="35522" y="6686253"/>
                </a:lnTo>
                <a:cubicBezTo>
                  <a:pt x="678260" y="6404372"/>
                  <a:pt x="1757363" y="5991225"/>
                  <a:pt x="2463801" y="5867400"/>
                </a:cubicBezTo>
                <a:cubicBezTo>
                  <a:pt x="3405718" y="5702300"/>
                  <a:pt x="4461935" y="6015567"/>
                  <a:pt x="5219701" y="5918200"/>
                </a:cubicBezTo>
                <a:cubicBezTo>
                  <a:pt x="5977468" y="5820833"/>
                  <a:pt x="6502402" y="5541433"/>
                  <a:pt x="7010401" y="5283200"/>
                </a:cubicBezTo>
                <a:cubicBezTo>
                  <a:pt x="7518401" y="5024967"/>
                  <a:pt x="7742768" y="4588933"/>
                  <a:pt x="8267701" y="4368800"/>
                </a:cubicBezTo>
                <a:cubicBezTo>
                  <a:pt x="8661401" y="4203700"/>
                  <a:pt x="9282510" y="4200525"/>
                  <a:pt x="9753303" y="4102100"/>
                </a:cubicBezTo>
                <a:lnTo>
                  <a:pt x="9775436" y="4096261"/>
                </a:lnTo>
                <a:lnTo>
                  <a:pt x="9872640" y="4085901"/>
                </a:lnTo>
                <a:cubicBezTo>
                  <a:pt x="10350579" y="4007524"/>
                  <a:pt x="10765727" y="3583520"/>
                  <a:pt x="10871964" y="3011090"/>
                </a:cubicBezTo>
                <a:lnTo>
                  <a:pt x="10879893" y="2929399"/>
                </a:lnTo>
                <a:lnTo>
                  <a:pt x="10896601" y="2844800"/>
                </a:lnTo>
                <a:cubicBezTo>
                  <a:pt x="10904538" y="2790825"/>
                  <a:pt x="10904770" y="2733378"/>
                  <a:pt x="10899119" y="2673412"/>
                </a:cubicBezTo>
                <a:lnTo>
                  <a:pt x="10885081" y="2593548"/>
                </a:lnTo>
                <a:lnTo>
                  <a:pt x="10877638" y="2498494"/>
                </a:lnTo>
                <a:cubicBezTo>
                  <a:pt x="10863957" y="2417017"/>
                  <a:pt x="10843349" y="2338180"/>
                  <a:pt x="10816392" y="2262974"/>
                </a:cubicBezTo>
                <a:lnTo>
                  <a:pt x="10744803" y="2108945"/>
                </a:lnTo>
                <a:lnTo>
                  <a:pt x="10738645" y="2091531"/>
                </a:lnTo>
                <a:cubicBezTo>
                  <a:pt x="10640485" y="1825625"/>
                  <a:pt x="10535710" y="1565275"/>
                  <a:pt x="10541001" y="1371600"/>
                </a:cubicBezTo>
                <a:lnTo>
                  <a:pt x="10544822" y="1332977"/>
                </a:lnTo>
                <a:lnTo>
                  <a:pt x="10541001" y="1257301"/>
                </a:lnTo>
                <a:cubicBezTo>
                  <a:pt x="10541001" y="709879"/>
                  <a:pt x="10853029" y="235335"/>
                  <a:pt x="11308933" y="1821"/>
                </a:cubicBezTo>
                <a:close/>
              </a:path>
            </a:pathLst>
          </a:custGeom>
          <a:gradFill>
            <a:gsLst>
              <a:gs pos="27000">
                <a:schemeClr val="accent1"/>
              </a:gs>
              <a:gs pos="100000">
                <a:schemeClr val="accent2"/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4038600" y="2485878"/>
            <a:ext cx="8118785" cy="4372121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标题 1"/>
          <p:cNvSpPr txBox="1"/>
          <p:nvPr/>
        </p:nvSpPr>
        <p:spPr>
          <a:xfrm>
            <a:off x="436052" y="2779774"/>
            <a:ext cx="6307734" cy="19860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一、实验概览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648700" y="2362379"/>
            <a:ext cx="610616" cy="610616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689076" y="1634397"/>
            <a:ext cx="353151" cy="353151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52700" y="5483588"/>
            <a:ext cx="578874" cy="578874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349991">
            <a:off x="11457839" y="586853"/>
            <a:ext cx="1539544" cy="1539544"/>
          </a:xfrm>
          <a:prstGeom prst="ellipse">
            <a:avLst/>
          </a:prstGeom>
          <a:gradFill>
            <a:gsLst>
              <a:gs pos="0">
                <a:schemeClr val="accent1">
                  <a:alpha val="68000"/>
                </a:schemeClr>
              </a:gs>
              <a:gs pos="100000">
                <a:schemeClr val="accent2">
                  <a:alpha val="6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2489" y="529552"/>
            <a:ext cx="3793799" cy="743548"/>
          </a:xfrm>
          <a:custGeom>
            <a:avLst/>
            <a:gdLst>
              <a:gd name="connsiteX0" fmla="*/ 0 w 3425499"/>
              <a:gd name="connsiteY0" fmla="*/ 0 h 743548"/>
              <a:gd name="connsiteX1" fmla="*/ 3053725 w 3425499"/>
              <a:gd name="connsiteY1" fmla="*/ 0 h 743548"/>
              <a:gd name="connsiteX2" fmla="*/ 3425499 w 3425499"/>
              <a:gd name="connsiteY2" fmla="*/ 371774 h 743548"/>
              <a:gd name="connsiteX3" fmla="*/ 3053725 w 3425499"/>
              <a:gd name="connsiteY3" fmla="*/ 743548 h 743548"/>
              <a:gd name="connsiteX4" fmla="*/ 0 w 3425499"/>
              <a:gd name="connsiteY4" fmla="*/ 743548 h 743548"/>
            </a:gdLst>
            <a:ahLst/>
            <a:cxnLst/>
            <a:rect l="l" t="t" r="r" b="b"/>
            <a:pathLst>
              <a:path w="3425499" h="743548">
                <a:moveTo>
                  <a:pt x="0" y="0"/>
                </a:moveTo>
                <a:lnTo>
                  <a:pt x="3053725" y="0"/>
                </a:lnTo>
                <a:cubicBezTo>
                  <a:pt x="3259050" y="0"/>
                  <a:pt x="3425499" y="166449"/>
                  <a:pt x="3425499" y="371774"/>
                </a:cubicBezTo>
                <a:cubicBezTo>
                  <a:pt x="3425499" y="577099"/>
                  <a:pt x="3259050" y="743548"/>
                  <a:pt x="3053725" y="743548"/>
                </a:cubicBezTo>
                <a:lnTo>
                  <a:pt x="0" y="743548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52822" y="717623"/>
            <a:ext cx="2958699" cy="367406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291756" y="1819663"/>
            <a:ext cx="2489629" cy="103820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PART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2866742" y="896284"/>
            <a:ext cx="1248058" cy="196158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01</a:t>
            </a:r>
            <a:endParaRPr kumimoji="1"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5400000">
            <a:off x="1855943" y="2143482"/>
            <a:ext cx="936000" cy="93600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963943" y="2325636"/>
            <a:ext cx="720000" cy="360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7943" y="2616453"/>
            <a:ext cx="3312000" cy="3060000"/>
          </a:xfrm>
          <a:prstGeom prst="roundRect">
            <a:avLst>
              <a:gd name="adj" fmla="val 7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>
            <a:outerShdw blurRad="317500" dir="5400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5400000">
            <a:off x="5621650" y="1587947"/>
            <a:ext cx="936000" cy="93600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729650" y="1770103"/>
            <a:ext cx="720000" cy="360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433650" y="2060917"/>
            <a:ext cx="3312000" cy="3060000"/>
          </a:xfrm>
          <a:prstGeom prst="roundRect">
            <a:avLst>
              <a:gd name="adj" fmla="val 7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>
            <a:outerShdw blurRad="317500" dir="5400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5400000">
            <a:off x="9394899" y="2143482"/>
            <a:ext cx="936000" cy="93600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502900" y="2325636"/>
            <a:ext cx="720000" cy="360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206900" y="2616453"/>
            <a:ext cx="3312000" cy="3060000"/>
          </a:xfrm>
          <a:prstGeom prst="roundRect">
            <a:avLst>
              <a:gd name="adj" fmla="val 7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>
            <a:outerShdw blurRad="317500" dir="5400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83943" y="2768600"/>
            <a:ext cx="2880000" cy="58193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驾驶疲劳监测的重要性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83943" y="3461176"/>
            <a:ext cx="2880000" cy="198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驾驶疲劳是交通事故的重要诱因之一，全球因疲劳驾驶导致的事故占比高达20%。
实时准确的疲劳监测可有效降低事故风险，保障行车安全。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649650" y="2146300"/>
            <a:ext cx="2880000" cy="666214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多模态生理信号的优势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649650" y="2923155"/>
            <a:ext cx="2880000" cy="198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EEG信号能反映大脑疲劳状态，但易受干扰；EOG信号可监测眼部活动，与疲劳密切相关；前额EEG信号采集便捷且稳定性高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。
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融合多模态信号可弥补单一信号的不足，提升疲劳预测的准确性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。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8422900" y="2705100"/>
            <a:ext cx="2880000" cy="64543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PERCLOS作为标准的合理性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422900" y="3461176"/>
            <a:ext cx="2880000" cy="198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PERCLOS即百分比闭眼时间，是国际公认的疲劳评估金标准，与驾驶疲劳程度呈高度正相关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。
</a:t>
            </a:r>
            <a:r>
              <a:rPr kumimoji="1" lang="en-US" altLang="zh-CN" sz="14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使用PERCLOS作为标签，可确保模型训练与评估的科学性和可靠性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。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>
            <a:off x="781050" y="4065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研究目标解析</a:t>
            </a:r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429418" y="1788359"/>
            <a:ext cx="1989222" cy="1395662"/>
          </a:xfrm>
          <a:prstGeom prst="chevron">
            <a:avLst>
              <a:gd name="adj" fmla="val 27067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604712" y="1888049"/>
            <a:ext cx="1638635" cy="1196283"/>
          </a:xfrm>
          <a:prstGeom prst="chevron">
            <a:avLst>
              <a:gd name="adj" fmla="val 27067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41442" y="4011617"/>
            <a:ext cx="3165175" cy="151280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178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数据集包含23个样本文件，每个文件有885个时间点，共计20,355个数据点，数据量充足，可为模型训练提供丰富的样本。
数据点分布在不同时间序列上，时间维度的连续性有助于捕捉疲劳状态的动态变化。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41442" y="3263900"/>
            <a:ext cx="3165175" cy="6477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数据规模与结构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507062" y="4011617"/>
            <a:ext cx="3165175" cy="151280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024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EEG 2Hz/5Bands特征能反映大脑不同频段的活动强度，为疲劳预测提供脑电生理依据。
前额EEG 2Hz/5Bands特征采集方便且稳定性高，可作为补充脑电信息，增强模型对疲劳状态的感知。
EOG特征专注于眼部活动，如眨眼频率、眼动轨迹等，直接关联疲劳时的眼部表现，丰富了特征维度。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507062" y="3272331"/>
            <a:ext cx="3165175" cy="63926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FE6F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特征源的多样性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172683" y="4011617"/>
            <a:ext cx="3165175" cy="151280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178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数据预处理包括去除噪声、滤波、归一化等，可提高数据质量，减少无效信息对模型训练的干扰。
合理的预处理能增强特征的可区分性，为后续的特征融合与模型训练奠定良好基础。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172683" y="3268652"/>
            <a:ext cx="3165175" cy="64294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数据预处理的关键性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2202449" y="2264611"/>
            <a:ext cx="443162" cy="443160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112077" y="2202035"/>
            <a:ext cx="289526" cy="568310"/>
          </a:xfrm>
          <a:prstGeom prst="chevron">
            <a:avLst>
              <a:gd name="adj" fmla="val 63865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095038" y="1788359"/>
            <a:ext cx="1989222" cy="1395662"/>
          </a:xfrm>
          <a:prstGeom prst="chevron">
            <a:avLst>
              <a:gd name="adj" fmla="val 27067"/>
            </a:avLst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270333" y="1888049"/>
            <a:ext cx="1638635" cy="1196283"/>
          </a:xfrm>
          <a:prstGeom prst="chevron">
            <a:avLst>
              <a:gd name="adj" fmla="val 27067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895626" y="2264610"/>
            <a:ext cx="388046" cy="443162"/>
          </a:xfrm>
          <a:custGeom>
            <a:avLst/>
            <a:gdLst>
              <a:gd name="connsiteX0" fmla="*/ 1449958 w 1449958"/>
              <a:gd name="connsiteY0" fmla="*/ 669913 h 1655898"/>
              <a:gd name="connsiteX1" fmla="*/ 1449586 w 1449958"/>
              <a:gd name="connsiteY1" fmla="*/ 666192 h 1655898"/>
              <a:gd name="connsiteX2" fmla="*/ 1449586 w 1449958"/>
              <a:gd name="connsiteY2" fmla="*/ 665634 h 1655898"/>
              <a:gd name="connsiteX3" fmla="*/ 1448098 w 1449958"/>
              <a:gd name="connsiteY3" fmla="*/ 658006 h 1655898"/>
              <a:gd name="connsiteX4" fmla="*/ 1445307 w 1449958"/>
              <a:gd name="connsiteY4" fmla="*/ 650379 h 1655898"/>
              <a:gd name="connsiteX5" fmla="*/ 1443633 w 1449958"/>
              <a:gd name="connsiteY5" fmla="*/ 646844 h 1655898"/>
              <a:gd name="connsiteX6" fmla="*/ 1441772 w 1449958"/>
              <a:gd name="connsiteY6" fmla="*/ 643496 h 1655898"/>
              <a:gd name="connsiteX7" fmla="*/ 1441400 w 1449958"/>
              <a:gd name="connsiteY7" fmla="*/ 643124 h 1655898"/>
              <a:gd name="connsiteX8" fmla="*/ 1439354 w 1449958"/>
              <a:gd name="connsiteY8" fmla="*/ 640147 h 1655898"/>
              <a:gd name="connsiteX9" fmla="*/ 1439168 w 1449958"/>
              <a:gd name="connsiteY9" fmla="*/ 639775 h 1655898"/>
              <a:gd name="connsiteX10" fmla="*/ 1436936 w 1449958"/>
              <a:gd name="connsiteY10" fmla="*/ 636798 h 1655898"/>
              <a:gd name="connsiteX11" fmla="*/ 1436378 w 1449958"/>
              <a:gd name="connsiteY11" fmla="*/ 636240 h 1655898"/>
              <a:gd name="connsiteX12" fmla="*/ 1433773 w 1449958"/>
              <a:gd name="connsiteY12" fmla="*/ 633450 h 1655898"/>
              <a:gd name="connsiteX13" fmla="*/ 816136 w 1449958"/>
              <a:gd name="connsiteY13" fmla="*/ 15813 h 1655898"/>
              <a:gd name="connsiteX14" fmla="*/ 813346 w 1449958"/>
              <a:gd name="connsiteY14" fmla="*/ 13208 h 1655898"/>
              <a:gd name="connsiteX15" fmla="*/ 812788 w 1449958"/>
              <a:gd name="connsiteY15" fmla="*/ 12650 h 1655898"/>
              <a:gd name="connsiteX16" fmla="*/ 809997 w 1449958"/>
              <a:gd name="connsiteY16" fmla="*/ 10418 h 1655898"/>
              <a:gd name="connsiteX17" fmla="*/ 809625 w 1449958"/>
              <a:gd name="connsiteY17" fmla="*/ 10232 h 1655898"/>
              <a:gd name="connsiteX18" fmla="*/ 806834 w 1449958"/>
              <a:gd name="connsiteY18" fmla="*/ 8372 h 1655898"/>
              <a:gd name="connsiteX19" fmla="*/ 806276 w 1449958"/>
              <a:gd name="connsiteY19" fmla="*/ 8000 h 1655898"/>
              <a:gd name="connsiteX20" fmla="*/ 802928 w 1449958"/>
              <a:gd name="connsiteY20" fmla="*/ 6139 h 1655898"/>
              <a:gd name="connsiteX21" fmla="*/ 802742 w 1449958"/>
              <a:gd name="connsiteY21" fmla="*/ 6139 h 1655898"/>
              <a:gd name="connsiteX22" fmla="*/ 799207 w 1449958"/>
              <a:gd name="connsiteY22" fmla="*/ 4465 h 1655898"/>
              <a:gd name="connsiteX23" fmla="*/ 799021 w 1449958"/>
              <a:gd name="connsiteY23" fmla="*/ 4465 h 1655898"/>
              <a:gd name="connsiteX24" fmla="*/ 791580 w 1449958"/>
              <a:gd name="connsiteY24" fmla="*/ 1860 h 1655898"/>
              <a:gd name="connsiteX25" fmla="*/ 791394 w 1449958"/>
              <a:gd name="connsiteY25" fmla="*/ 1860 h 1655898"/>
              <a:gd name="connsiteX26" fmla="*/ 783766 w 1449958"/>
              <a:gd name="connsiteY26" fmla="*/ 372 h 1655898"/>
              <a:gd name="connsiteX27" fmla="*/ 783022 w 1449958"/>
              <a:gd name="connsiteY27" fmla="*/ 372 h 1655898"/>
              <a:gd name="connsiteX28" fmla="*/ 779301 w 1449958"/>
              <a:gd name="connsiteY28" fmla="*/ 0 h 1655898"/>
              <a:gd name="connsiteX29" fmla="*/ 261751 w 1449958"/>
              <a:gd name="connsiteY29" fmla="*/ 0 h 1655898"/>
              <a:gd name="connsiteX30" fmla="*/ 0 w 1449958"/>
              <a:gd name="connsiteY30" fmla="*/ 261751 h 1655898"/>
              <a:gd name="connsiteX31" fmla="*/ 0 w 1449958"/>
              <a:gd name="connsiteY31" fmla="*/ 1394148 h 1655898"/>
              <a:gd name="connsiteX32" fmla="*/ 261751 w 1449958"/>
              <a:gd name="connsiteY32" fmla="*/ 1655899 h 1655898"/>
              <a:gd name="connsiteX33" fmla="*/ 1188207 w 1449958"/>
              <a:gd name="connsiteY33" fmla="*/ 1655899 h 1655898"/>
              <a:gd name="connsiteX34" fmla="*/ 1449958 w 1449958"/>
              <a:gd name="connsiteY34" fmla="*/ 1394148 h 1655898"/>
              <a:gd name="connsiteX35" fmla="*/ 1449958 w 1449958"/>
              <a:gd name="connsiteY35" fmla="*/ 672889 h 1655898"/>
              <a:gd name="connsiteX36" fmla="*/ 1449958 w 1449958"/>
              <a:gd name="connsiteY36" fmla="*/ 669913 h 1655898"/>
              <a:gd name="connsiteX37" fmla="*/ 832321 w 1449958"/>
              <a:gd name="connsiteY37" fmla="*/ 466948 h 1655898"/>
              <a:gd name="connsiteX38" fmla="*/ 832321 w 1449958"/>
              <a:gd name="connsiteY38" fmla="*/ 189942 h 1655898"/>
              <a:gd name="connsiteX39" fmla="*/ 1259458 w 1449958"/>
              <a:gd name="connsiteY39" fmla="*/ 617079 h 1655898"/>
              <a:gd name="connsiteX40" fmla="*/ 982452 w 1449958"/>
              <a:gd name="connsiteY40" fmla="*/ 617079 h 1655898"/>
              <a:gd name="connsiteX41" fmla="*/ 832321 w 1449958"/>
              <a:gd name="connsiteY41" fmla="*/ 466948 h 1655898"/>
              <a:gd name="connsiteX42" fmla="*/ 1338337 w 1449958"/>
              <a:gd name="connsiteY42" fmla="*/ 1393403 h 1655898"/>
              <a:gd name="connsiteX43" fmla="*/ 1188207 w 1449958"/>
              <a:gd name="connsiteY43" fmla="*/ 1543534 h 1655898"/>
              <a:gd name="connsiteX44" fmla="*/ 261751 w 1449958"/>
              <a:gd name="connsiteY44" fmla="*/ 1543534 h 1655898"/>
              <a:gd name="connsiteX45" fmla="*/ 111621 w 1449958"/>
              <a:gd name="connsiteY45" fmla="*/ 1393403 h 1655898"/>
              <a:gd name="connsiteX46" fmla="*/ 111621 w 1449958"/>
              <a:gd name="connsiteY46" fmla="*/ 261007 h 1655898"/>
              <a:gd name="connsiteX47" fmla="*/ 261751 w 1449958"/>
              <a:gd name="connsiteY47" fmla="*/ 110877 h 1655898"/>
              <a:gd name="connsiteX48" fmla="*/ 720700 w 1449958"/>
              <a:gd name="connsiteY48" fmla="*/ 110877 h 1655898"/>
              <a:gd name="connsiteX49" fmla="*/ 720700 w 1449958"/>
              <a:gd name="connsiteY49" fmla="*/ 466948 h 1655898"/>
              <a:gd name="connsiteX50" fmla="*/ 982452 w 1449958"/>
              <a:gd name="connsiteY50" fmla="*/ 728700 h 1655898"/>
              <a:gd name="connsiteX51" fmla="*/ 1338523 w 1449958"/>
              <a:gd name="connsiteY51" fmla="*/ 728700 h 1655898"/>
              <a:gd name="connsiteX52" fmla="*/ 1338523 w 1449958"/>
              <a:gd name="connsiteY52" fmla="*/ 1393403 h 1655898"/>
            </a:gdLst>
            <a:ahLst/>
            <a:cxnLst/>
            <a:rect l="l" t="t" r="r" b="b"/>
            <a:pathLst>
              <a:path w="1449958" h="1655898">
                <a:moveTo>
                  <a:pt x="1449958" y="669913"/>
                </a:moveTo>
                <a:cubicBezTo>
                  <a:pt x="1449958" y="668610"/>
                  <a:pt x="1449772" y="667308"/>
                  <a:pt x="1449586" y="666192"/>
                </a:cubicBezTo>
                <a:lnTo>
                  <a:pt x="1449586" y="665634"/>
                </a:lnTo>
                <a:cubicBezTo>
                  <a:pt x="1449214" y="663029"/>
                  <a:pt x="1448656" y="660425"/>
                  <a:pt x="1448098" y="658006"/>
                </a:cubicBezTo>
                <a:cubicBezTo>
                  <a:pt x="1447354" y="655402"/>
                  <a:pt x="1446423" y="652797"/>
                  <a:pt x="1445307" y="650379"/>
                </a:cubicBezTo>
                <a:cubicBezTo>
                  <a:pt x="1444749" y="649077"/>
                  <a:pt x="1444191" y="647960"/>
                  <a:pt x="1443633" y="646844"/>
                </a:cubicBezTo>
                <a:cubicBezTo>
                  <a:pt x="1443075" y="645728"/>
                  <a:pt x="1442331" y="644612"/>
                  <a:pt x="1441772" y="643496"/>
                </a:cubicBezTo>
                <a:cubicBezTo>
                  <a:pt x="1441587" y="643310"/>
                  <a:pt x="1441587" y="643124"/>
                  <a:pt x="1441400" y="643124"/>
                </a:cubicBezTo>
                <a:cubicBezTo>
                  <a:pt x="1440842" y="642193"/>
                  <a:pt x="1440098" y="641077"/>
                  <a:pt x="1439354" y="640147"/>
                </a:cubicBezTo>
                <a:cubicBezTo>
                  <a:pt x="1439354" y="640147"/>
                  <a:pt x="1439168" y="639961"/>
                  <a:pt x="1439168" y="639775"/>
                </a:cubicBezTo>
                <a:cubicBezTo>
                  <a:pt x="1438424" y="638845"/>
                  <a:pt x="1437680" y="637729"/>
                  <a:pt x="1436936" y="636798"/>
                </a:cubicBezTo>
                <a:lnTo>
                  <a:pt x="1436378" y="636240"/>
                </a:lnTo>
                <a:cubicBezTo>
                  <a:pt x="1435633" y="635310"/>
                  <a:pt x="1434703" y="634380"/>
                  <a:pt x="1433773" y="633450"/>
                </a:cubicBezTo>
                <a:lnTo>
                  <a:pt x="816136" y="15813"/>
                </a:lnTo>
                <a:cubicBezTo>
                  <a:pt x="815206" y="14883"/>
                  <a:pt x="814276" y="14139"/>
                  <a:pt x="813346" y="13208"/>
                </a:cubicBezTo>
                <a:lnTo>
                  <a:pt x="812788" y="12650"/>
                </a:lnTo>
                <a:lnTo>
                  <a:pt x="809997" y="10418"/>
                </a:lnTo>
                <a:cubicBezTo>
                  <a:pt x="809811" y="10418"/>
                  <a:pt x="809811" y="10232"/>
                  <a:pt x="809625" y="10232"/>
                </a:cubicBezTo>
                <a:cubicBezTo>
                  <a:pt x="808695" y="9488"/>
                  <a:pt x="807765" y="8930"/>
                  <a:pt x="806834" y="8372"/>
                </a:cubicBezTo>
                <a:cubicBezTo>
                  <a:pt x="806649" y="8186"/>
                  <a:pt x="806462" y="8186"/>
                  <a:pt x="806276" y="8000"/>
                </a:cubicBezTo>
                <a:cubicBezTo>
                  <a:pt x="805160" y="7255"/>
                  <a:pt x="804044" y="6697"/>
                  <a:pt x="802928" y="6139"/>
                </a:cubicBezTo>
                <a:lnTo>
                  <a:pt x="802742" y="6139"/>
                </a:lnTo>
                <a:cubicBezTo>
                  <a:pt x="801626" y="5581"/>
                  <a:pt x="800509" y="5023"/>
                  <a:pt x="799207" y="4465"/>
                </a:cubicBezTo>
                <a:lnTo>
                  <a:pt x="799021" y="4465"/>
                </a:lnTo>
                <a:cubicBezTo>
                  <a:pt x="796603" y="3349"/>
                  <a:pt x="793998" y="2418"/>
                  <a:pt x="791580" y="1860"/>
                </a:cubicBezTo>
                <a:lnTo>
                  <a:pt x="791394" y="1860"/>
                </a:lnTo>
                <a:cubicBezTo>
                  <a:pt x="788975" y="1116"/>
                  <a:pt x="786371" y="744"/>
                  <a:pt x="783766" y="372"/>
                </a:cubicBezTo>
                <a:lnTo>
                  <a:pt x="783022" y="372"/>
                </a:lnTo>
                <a:cubicBezTo>
                  <a:pt x="781720" y="186"/>
                  <a:pt x="780604" y="186"/>
                  <a:pt x="779301" y="0"/>
                </a:cubicBezTo>
                <a:lnTo>
                  <a:pt x="261751" y="0"/>
                </a:lnTo>
                <a:cubicBezTo>
                  <a:pt x="117388" y="0"/>
                  <a:pt x="0" y="117388"/>
                  <a:pt x="0" y="261751"/>
                </a:cubicBezTo>
                <a:lnTo>
                  <a:pt x="0" y="1394148"/>
                </a:lnTo>
                <a:cubicBezTo>
                  <a:pt x="0" y="1538511"/>
                  <a:pt x="117388" y="1655899"/>
                  <a:pt x="261751" y="1655899"/>
                </a:cubicBezTo>
                <a:lnTo>
                  <a:pt x="1188207" y="1655899"/>
                </a:lnTo>
                <a:cubicBezTo>
                  <a:pt x="1332570" y="1655899"/>
                  <a:pt x="1449958" y="1538511"/>
                  <a:pt x="1449958" y="1394148"/>
                </a:cubicBezTo>
                <a:lnTo>
                  <a:pt x="1449958" y="672889"/>
                </a:lnTo>
                <a:lnTo>
                  <a:pt x="1449958" y="669913"/>
                </a:lnTo>
                <a:close/>
                <a:moveTo>
                  <a:pt x="832321" y="466948"/>
                </a:moveTo>
                <a:lnTo>
                  <a:pt x="832321" y="189942"/>
                </a:lnTo>
                <a:lnTo>
                  <a:pt x="1259458" y="617079"/>
                </a:lnTo>
                <a:lnTo>
                  <a:pt x="982452" y="617079"/>
                </a:lnTo>
                <a:cubicBezTo>
                  <a:pt x="899666" y="617079"/>
                  <a:pt x="832321" y="549734"/>
                  <a:pt x="832321" y="466948"/>
                </a:cubicBezTo>
                <a:close/>
                <a:moveTo>
                  <a:pt x="1338337" y="1393403"/>
                </a:moveTo>
                <a:cubicBezTo>
                  <a:pt x="1338337" y="1476189"/>
                  <a:pt x="1270992" y="1543534"/>
                  <a:pt x="1188207" y="1543534"/>
                </a:cubicBezTo>
                <a:lnTo>
                  <a:pt x="261751" y="1543534"/>
                </a:lnTo>
                <a:cubicBezTo>
                  <a:pt x="178966" y="1543534"/>
                  <a:pt x="111621" y="1476189"/>
                  <a:pt x="111621" y="1393403"/>
                </a:cubicBezTo>
                <a:lnTo>
                  <a:pt x="111621" y="261007"/>
                </a:lnTo>
                <a:cubicBezTo>
                  <a:pt x="111621" y="178222"/>
                  <a:pt x="178966" y="110877"/>
                  <a:pt x="261751" y="110877"/>
                </a:cubicBezTo>
                <a:lnTo>
                  <a:pt x="720700" y="110877"/>
                </a:lnTo>
                <a:lnTo>
                  <a:pt x="720700" y="466948"/>
                </a:lnTo>
                <a:cubicBezTo>
                  <a:pt x="720700" y="611312"/>
                  <a:pt x="838088" y="728700"/>
                  <a:pt x="982452" y="728700"/>
                </a:cubicBezTo>
                <a:lnTo>
                  <a:pt x="1338523" y="728700"/>
                </a:lnTo>
                <a:lnTo>
                  <a:pt x="1338523" y="1393403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777698" y="2202035"/>
            <a:ext cx="289526" cy="568310"/>
          </a:xfrm>
          <a:prstGeom prst="chevron">
            <a:avLst>
              <a:gd name="adj" fmla="val 63865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760659" y="1788359"/>
            <a:ext cx="1989222" cy="1395662"/>
          </a:xfrm>
          <a:prstGeom prst="chevron">
            <a:avLst>
              <a:gd name="adj" fmla="val 27067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935953" y="1888049"/>
            <a:ext cx="1638635" cy="1196283"/>
          </a:xfrm>
          <a:prstGeom prst="chevron">
            <a:avLst>
              <a:gd name="adj" fmla="val 27067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9533689" y="2271759"/>
            <a:ext cx="443162" cy="42886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781050" y="4065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数据集特征分析</a:t>
            </a:r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12700" y="3538109"/>
            <a:ext cx="12204700" cy="508861"/>
          </a:xfrm>
          <a:custGeom>
            <a:avLst/>
            <a:gdLst>
              <a:gd name="connsiteX0" fmla="*/ 0 w 12204700"/>
              <a:gd name="connsiteY0" fmla="*/ 343761 h 508861"/>
              <a:gd name="connsiteX1" fmla="*/ 2286000 w 12204700"/>
              <a:gd name="connsiteY1" fmla="*/ 861 h 508861"/>
              <a:gd name="connsiteX2" fmla="*/ 5588000 w 12204700"/>
              <a:gd name="connsiteY2" fmla="*/ 432661 h 508861"/>
              <a:gd name="connsiteX3" fmla="*/ 8788400 w 12204700"/>
              <a:gd name="connsiteY3" fmla="*/ 64361 h 508861"/>
              <a:gd name="connsiteX4" fmla="*/ 12204700 w 12204700"/>
              <a:gd name="connsiteY4" fmla="*/ 508861 h 508861"/>
            </a:gdLst>
            <a:ahLst/>
            <a:cxnLst/>
            <a:rect l="l" t="t" r="r" b="b"/>
            <a:pathLst>
              <a:path w="12204700" h="508861">
                <a:moveTo>
                  <a:pt x="0" y="343761"/>
                </a:moveTo>
                <a:cubicBezTo>
                  <a:pt x="677333" y="164902"/>
                  <a:pt x="1354667" y="-13956"/>
                  <a:pt x="2286000" y="861"/>
                </a:cubicBezTo>
                <a:cubicBezTo>
                  <a:pt x="3217333" y="15678"/>
                  <a:pt x="4504267" y="422078"/>
                  <a:pt x="5588000" y="432661"/>
                </a:cubicBezTo>
                <a:cubicBezTo>
                  <a:pt x="6671733" y="443244"/>
                  <a:pt x="7685617" y="51661"/>
                  <a:pt x="8788400" y="64361"/>
                </a:cubicBezTo>
                <a:cubicBezTo>
                  <a:pt x="9891183" y="77061"/>
                  <a:pt x="11047941" y="292961"/>
                  <a:pt x="12204700" y="508861"/>
                </a:cubicBezTo>
              </a:path>
            </a:pathLst>
          </a:custGeom>
          <a:noFill/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-50800" y="3513570"/>
            <a:ext cx="12268200" cy="457200"/>
          </a:xfrm>
          <a:custGeom>
            <a:avLst/>
            <a:gdLst>
              <a:gd name="connsiteX0" fmla="*/ 0 w 12268200"/>
              <a:gd name="connsiteY0" fmla="*/ 0 h 457200"/>
              <a:gd name="connsiteX1" fmla="*/ 2260600 w 12268200"/>
              <a:gd name="connsiteY1" fmla="*/ 342900 h 457200"/>
              <a:gd name="connsiteX2" fmla="*/ 6210300 w 12268200"/>
              <a:gd name="connsiteY2" fmla="*/ 177800 h 457200"/>
              <a:gd name="connsiteX3" fmla="*/ 9639300 w 12268200"/>
              <a:gd name="connsiteY3" fmla="*/ 457200 h 457200"/>
              <a:gd name="connsiteX4" fmla="*/ 12268200 w 12268200"/>
              <a:gd name="connsiteY4" fmla="*/ 177800 h 457200"/>
            </a:gdLst>
            <a:ahLst/>
            <a:cxnLst/>
            <a:rect l="l" t="t" r="r" b="b"/>
            <a:pathLst>
              <a:path w="12268200" h="457200">
                <a:moveTo>
                  <a:pt x="0" y="0"/>
                </a:moveTo>
                <a:cubicBezTo>
                  <a:pt x="612775" y="156633"/>
                  <a:pt x="1225550" y="313267"/>
                  <a:pt x="2260600" y="342900"/>
                </a:cubicBezTo>
                <a:cubicBezTo>
                  <a:pt x="3295650" y="372533"/>
                  <a:pt x="4980517" y="158750"/>
                  <a:pt x="6210300" y="177800"/>
                </a:cubicBezTo>
                <a:cubicBezTo>
                  <a:pt x="7440083" y="196850"/>
                  <a:pt x="8629650" y="457200"/>
                  <a:pt x="9639300" y="457200"/>
                </a:cubicBezTo>
                <a:cubicBezTo>
                  <a:pt x="10648950" y="457200"/>
                  <a:pt x="11458575" y="317500"/>
                  <a:pt x="12268200" y="177800"/>
                </a:cubicBezTo>
              </a:path>
            </a:pathLst>
          </a:custGeom>
          <a:noFill/>
          <a:ln w="12700" cap="sq">
            <a:solidFill>
              <a:schemeClr val="accent1">
                <a:alpha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-25400" y="3246870"/>
            <a:ext cx="12230100" cy="927595"/>
          </a:xfrm>
          <a:custGeom>
            <a:avLst/>
            <a:gdLst>
              <a:gd name="connsiteX0" fmla="*/ 0 w 12230100"/>
              <a:gd name="connsiteY0" fmla="*/ 0 h 927595"/>
              <a:gd name="connsiteX1" fmla="*/ 2489200 w 12230100"/>
              <a:gd name="connsiteY1" fmla="*/ 927100 h 927595"/>
              <a:gd name="connsiteX2" fmla="*/ 5842000 w 12230100"/>
              <a:gd name="connsiteY2" fmla="*/ 139700 h 927595"/>
              <a:gd name="connsiteX3" fmla="*/ 9258300 w 12230100"/>
              <a:gd name="connsiteY3" fmla="*/ 889000 h 927595"/>
              <a:gd name="connsiteX4" fmla="*/ 12230100 w 12230100"/>
              <a:gd name="connsiteY4" fmla="*/ 127000 h 927595"/>
            </a:gdLst>
            <a:ahLst/>
            <a:cxnLst/>
            <a:rect l="l" t="t" r="r" b="b"/>
            <a:pathLst>
              <a:path w="12230100" h="927595">
                <a:moveTo>
                  <a:pt x="0" y="0"/>
                </a:moveTo>
                <a:cubicBezTo>
                  <a:pt x="757766" y="451908"/>
                  <a:pt x="1515533" y="903817"/>
                  <a:pt x="2489200" y="927100"/>
                </a:cubicBezTo>
                <a:cubicBezTo>
                  <a:pt x="3462867" y="950383"/>
                  <a:pt x="4713817" y="146050"/>
                  <a:pt x="5842000" y="139700"/>
                </a:cubicBezTo>
                <a:cubicBezTo>
                  <a:pt x="6970183" y="133350"/>
                  <a:pt x="8193617" y="891117"/>
                  <a:pt x="9258300" y="889000"/>
                </a:cubicBezTo>
                <a:cubicBezTo>
                  <a:pt x="10322983" y="886883"/>
                  <a:pt x="11276541" y="506941"/>
                  <a:pt x="12230100" y="127000"/>
                </a:cubicBezTo>
              </a:path>
            </a:pathLst>
          </a:cu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431922" y="3441863"/>
            <a:ext cx="135813" cy="135813"/>
          </a:xfrm>
          <a:prstGeom prst="ellipse">
            <a:avLst/>
          </a:prstGeom>
          <a:solidFill>
            <a:schemeClr val="accent1"/>
          </a:solidFill>
          <a:ln w="41275" cap="sq">
            <a:solidFill>
              <a:schemeClr val="bg1"/>
            </a:solidFill>
            <a:miter/>
          </a:ln>
          <a:effectLst>
            <a:outerShdw blurRad="127000" sx="102000" sy="102000" algn="ctr" rotWithShape="0">
              <a:schemeClr val="accent1">
                <a:lumMod val="90000"/>
                <a:lumOff val="10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769304" y="3840063"/>
            <a:ext cx="135813" cy="135813"/>
          </a:xfrm>
          <a:prstGeom prst="ellipse">
            <a:avLst/>
          </a:prstGeom>
          <a:solidFill>
            <a:schemeClr val="accent1"/>
          </a:solidFill>
          <a:ln w="41275" cap="sq">
            <a:solidFill>
              <a:schemeClr val="bg1"/>
            </a:solidFill>
            <a:miter/>
          </a:ln>
          <a:effectLst>
            <a:outerShdw blurRad="127000" sx="102000" sy="102000" algn="ctr" rotWithShape="0">
              <a:schemeClr val="accent1">
                <a:lumMod val="90000"/>
                <a:lumOff val="10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009418" y="3469428"/>
            <a:ext cx="135813" cy="135813"/>
          </a:xfrm>
          <a:prstGeom prst="ellipse">
            <a:avLst/>
          </a:prstGeom>
          <a:solidFill>
            <a:schemeClr val="accent1"/>
          </a:solidFill>
          <a:ln w="41275" cap="sq">
            <a:solidFill>
              <a:schemeClr val="bg1"/>
            </a:solidFill>
            <a:miter/>
          </a:ln>
          <a:effectLst>
            <a:outerShdw blurRad="127000" sx="102000" sy="102000" algn="ctr" rotWithShape="0">
              <a:schemeClr val="accent1">
                <a:lumMod val="90000"/>
                <a:lumOff val="10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23404" y="2083464"/>
            <a:ext cx="3752849" cy="1238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对原始多模态生理信号进行滤波处理，去除高频噪声和低频干扰，保留有效信号成分。
进行数据归一化，将不同特征源的数据统一到同一量纲，便于后续融合与建模。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23404" y="1286496"/>
            <a:ext cx="3752849" cy="69517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数据预处理流程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200900" y="2100945"/>
            <a:ext cx="3752849" cy="1238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117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岭回归是一种线性回归改进算法，通过引入正则化项，可有效解决特征多重共线性问题，提高模型的稳定性和泛化能力。
采用5折交叉验证方法，可充分利用有限数据进行多次训练与测试，评估模型在不同数据划分下的性能，确保结果的可靠性。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7200900" y="1303977"/>
            <a:ext cx="3752849" cy="69517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岭回归模型与交叉验证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3960786" y="4868476"/>
            <a:ext cx="3752849" cy="12642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采用加权融合方式，根据各特征源的相关性与重要性赋予不同权重，实现多模态特征的有机整合。
融合后的特征向量能更全面地反映驾驶疲劳状态，为模型输入提供更丰富的信息。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3960786" y="4071509"/>
            <a:ext cx="3752848" cy="69517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特征融合策略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781050" y="4065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方法框架梳理</a:t>
            </a:r>
            <a:endParaRPr kumimoji="1"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57385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2971575">
            <a:off x="6066310" y="973629"/>
            <a:ext cx="1859493" cy="1859493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  <a:alpha val="0"/>
                </a:schemeClr>
              </a:gs>
              <a:gs pos="100000">
                <a:schemeClr val="accent2">
                  <a:alpha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20292424">
            <a:off x="-861535" y="-1870201"/>
            <a:ext cx="5517653" cy="5517653"/>
          </a:xfrm>
          <a:prstGeom prst="ellipse">
            <a:avLst/>
          </a:prstGeom>
          <a:gradFill>
            <a:gsLst>
              <a:gs pos="0">
                <a:schemeClr val="accent2">
                  <a:lumMod val="20000"/>
                  <a:lumOff val="80000"/>
                  <a:alpha val="10000"/>
                </a:schemeClr>
              </a:gs>
              <a:gs pos="100000">
                <a:schemeClr val="accent2">
                  <a:lumMod val="60000"/>
                  <a:lumOff val="40000"/>
                  <a:alpha val="32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-266700" y="0"/>
            <a:ext cx="12192000" cy="6858000"/>
          </a:xfrm>
          <a:custGeom>
            <a:avLst/>
            <a:gdLst>
              <a:gd name="connsiteX0" fmla="*/ 11312928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6702116 h 6858000"/>
              <a:gd name="connsiteX5" fmla="*/ 35522 w 12192000"/>
              <a:gd name="connsiteY5" fmla="*/ 6686253 h 6858000"/>
              <a:gd name="connsiteX6" fmla="*/ 2463801 w 12192000"/>
              <a:gd name="connsiteY6" fmla="*/ 5867400 h 6858000"/>
              <a:gd name="connsiteX7" fmla="*/ 5219701 w 12192000"/>
              <a:gd name="connsiteY7" fmla="*/ 5918200 h 6858000"/>
              <a:gd name="connsiteX8" fmla="*/ 7010401 w 12192000"/>
              <a:gd name="connsiteY8" fmla="*/ 5283200 h 6858000"/>
              <a:gd name="connsiteX9" fmla="*/ 8267701 w 12192000"/>
              <a:gd name="connsiteY9" fmla="*/ 4368800 h 6858000"/>
              <a:gd name="connsiteX10" fmla="*/ 9753303 w 12192000"/>
              <a:gd name="connsiteY10" fmla="*/ 4102100 h 6858000"/>
              <a:gd name="connsiteX11" fmla="*/ 9775436 w 12192000"/>
              <a:gd name="connsiteY11" fmla="*/ 4096261 h 6858000"/>
              <a:gd name="connsiteX12" fmla="*/ 9872640 w 12192000"/>
              <a:gd name="connsiteY12" fmla="*/ 4085901 h 6858000"/>
              <a:gd name="connsiteX13" fmla="*/ 10871964 w 12192000"/>
              <a:gd name="connsiteY13" fmla="*/ 3011090 h 6858000"/>
              <a:gd name="connsiteX14" fmla="*/ 10879893 w 12192000"/>
              <a:gd name="connsiteY14" fmla="*/ 2929399 h 6858000"/>
              <a:gd name="connsiteX15" fmla="*/ 10896601 w 12192000"/>
              <a:gd name="connsiteY15" fmla="*/ 2844800 h 6858000"/>
              <a:gd name="connsiteX16" fmla="*/ 10899119 w 12192000"/>
              <a:gd name="connsiteY16" fmla="*/ 2673412 h 6858000"/>
              <a:gd name="connsiteX17" fmla="*/ 10885081 w 12192000"/>
              <a:gd name="connsiteY17" fmla="*/ 2593548 h 6858000"/>
              <a:gd name="connsiteX18" fmla="*/ 10877638 w 12192000"/>
              <a:gd name="connsiteY18" fmla="*/ 2498494 h 6858000"/>
              <a:gd name="connsiteX19" fmla="*/ 10816392 w 12192000"/>
              <a:gd name="connsiteY19" fmla="*/ 2262974 h 6858000"/>
              <a:gd name="connsiteX20" fmla="*/ 10744803 w 12192000"/>
              <a:gd name="connsiteY20" fmla="*/ 2108945 h 6858000"/>
              <a:gd name="connsiteX21" fmla="*/ 10738645 w 12192000"/>
              <a:gd name="connsiteY21" fmla="*/ 2091531 h 6858000"/>
              <a:gd name="connsiteX22" fmla="*/ 10541001 w 12192000"/>
              <a:gd name="connsiteY22" fmla="*/ 1371600 h 6858000"/>
              <a:gd name="connsiteX23" fmla="*/ 10544822 w 12192000"/>
              <a:gd name="connsiteY23" fmla="*/ 1332977 h 6858000"/>
              <a:gd name="connsiteX24" fmla="*/ 10541001 w 12192000"/>
              <a:gd name="connsiteY24" fmla="*/ 1257301 h 6858000"/>
              <a:gd name="connsiteX25" fmla="*/ 11308933 w 12192000"/>
              <a:gd name="connsiteY25" fmla="*/ 1821 h 6858000"/>
            </a:gdLst>
            <a:ahLst/>
            <a:cxnLst/>
            <a:rect l="l" t="t" r="r" b="b"/>
            <a:pathLst>
              <a:path w="12192000" h="6858000">
                <a:moveTo>
                  <a:pt x="11312928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6702116"/>
                </a:lnTo>
                <a:lnTo>
                  <a:pt x="35522" y="6686253"/>
                </a:lnTo>
                <a:cubicBezTo>
                  <a:pt x="678260" y="6404372"/>
                  <a:pt x="1757363" y="5991225"/>
                  <a:pt x="2463801" y="5867400"/>
                </a:cubicBezTo>
                <a:cubicBezTo>
                  <a:pt x="3405718" y="5702300"/>
                  <a:pt x="4461935" y="6015567"/>
                  <a:pt x="5219701" y="5918200"/>
                </a:cubicBezTo>
                <a:cubicBezTo>
                  <a:pt x="5977468" y="5820833"/>
                  <a:pt x="6502402" y="5541433"/>
                  <a:pt x="7010401" y="5283200"/>
                </a:cubicBezTo>
                <a:cubicBezTo>
                  <a:pt x="7518401" y="5024967"/>
                  <a:pt x="7742768" y="4588933"/>
                  <a:pt x="8267701" y="4368800"/>
                </a:cubicBezTo>
                <a:cubicBezTo>
                  <a:pt x="8661401" y="4203700"/>
                  <a:pt x="9282510" y="4200525"/>
                  <a:pt x="9753303" y="4102100"/>
                </a:cubicBezTo>
                <a:lnTo>
                  <a:pt x="9775436" y="4096261"/>
                </a:lnTo>
                <a:lnTo>
                  <a:pt x="9872640" y="4085901"/>
                </a:lnTo>
                <a:cubicBezTo>
                  <a:pt x="10350579" y="4007524"/>
                  <a:pt x="10765727" y="3583520"/>
                  <a:pt x="10871964" y="3011090"/>
                </a:cubicBezTo>
                <a:lnTo>
                  <a:pt x="10879893" y="2929399"/>
                </a:lnTo>
                <a:lnTo>
                  <a:pt x="10896601" y="2844800"/>
                </a:lnTo>
                <a:cubicBezTo>
                  <a:pt x="10904538" y="2790825"/>
                  <a:pt x="10904770" y="2733378"/>
                  <a:pt x="10899119" y="2673412"/>
                </a:cubicBezTo>
                <a:lnTo>
                  <a:pt x="10885081" y="2593548"/>
                </a:lnTo>
                <a:lnTo>
                  <a:pt x="10877638" y="2498494"/>
                </a:lnTo>
                <a:cubicBezTo>
                  <a:pt x="10863957" y="2417017"/>
                  <a:pt x="10843349" y="2338180"/>
                  <a:pt x="10816392" y="2262974"/>
                </a:cubicBezTo>
                <a:lnTo>
                  <a:pt x="10744803" y="2108945"/>
                </a:lnTo>
                <a:lnTo>
                  <a:pt x="10738645" y="2091531"/>
                </a:lnTo>
                <a:cubicBezTo>
                  <a:pt x="10640485" y="1825625"/>
                  <a:pt x="10535710" y="1565275"/>
                  <a:pt x="10541001" y="1371600"/>
                </a:cubicBezTo>
                <a:lnTo>
                  <a:pt x="10544822" y="1332977"/>
                </a:lnTo>
                <a:lnTo>
                  <a:pt x="10541001" y="1257301"/>
                </a:lnTo>
                <a:cubicBezTo>
                  <a:pt x="10541001" y="709879"/>
                  <a:pt x="10853029" y="235335"/>
                  <a:pt x="11308933" y="1821"/>
                </a:cubicBezTo>
                <a:close/>
              </a:path>
            </a:pathLst>
          </a:custGeom>
          <a:gradFill>
            <a:gsLst>
              <a:gs pos="0">
                <a:schemeClr val="accent2">
                  <a:alpha val="99000"/>
                </a:schemeClr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11312928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6702116 h 6858000"/>
              <a:gd name="connsiteX5" fmla="*/ 35522 w 12192000"/>
              <a:gd name="connsiteY5" fmla="*/ 6686253 h 6858000"/>
              <a:gd name="connsiteX6" fmla="*/ 2463801 w 12192000"/>
              <a:gd name="connsiteY6" fmla="*/ 5867400 h 6858000"/>
              <a:gd name="connsiteX7" fmla="*/ 5219701 w 12192000"/>
              <a:gd name="connsiteY7" fmla="*/ 5918200 h 6858000"/>
              <a:gd name="connsiteX8" fmla="*/ 7010401 w 12192000"/>
              <a:gd name="connsiteY8" fmla="*/ 5283200 h 6858000"/>
              <a:gd name="connsiteX9" fmla="*/ 8267701 w 12192000"/>
              <a:gd name="connsiteY9" fmla="*/ 4368800 h 6858000"/>
              <a:gd name="connsiteX10" fmla="*/ 9753303 w 12192000"/>
              <a:gd name="connsiteY10" fmla="*/ 4102100 h 6858000"/>
              <a:gd name="connsiteX11" fmla="*/ 9775436 w 12192000"/>
              <a:gd name="connsiteY11" fmla="*/ 4096261 h 6858000"/>
              <a:gd name="connsiteX12" fmla="*/ 9872640 w 12192000"/>
              <a:gd name="connsiteY12" fmla="*/ 4085901 h 6858000"/>
              <a:gd name="connsiteX13" fmla="*/ 10871964 w 12192000"/>
              <a:gd name="connsiteY13" fmla="*/ 3011090 h 6858000"/>
              <a:gd name="connsiteX14" fmla="*/ 10879893 w 12192000"/>
              <a:gd name="connsiteY14" fmla="*/ 2929399 h 6858000"/>
              <a:gd name="connsiteX15" fmla="*/ 10896601 w 12192000"/>
              <a:gd name="connsiteY15" fmla="*/ 2844800 h 6858000"/>
              <a:gd name="connsiteX16" fmla="*/ 10899119 w 12192000"/>
              <a:gd name="connsiteY16" fmla="*/ 2673412 h 6858000"/>
              <a:gd name="connsiteX17" fmla="*/ 10885081 w 12192000"/>
              <a:gd name="connsiteY17" fmla="*/ 2593548 h 6858000"/>
              <a:gd name="connsiteX18" fmla="*/ 10877638 w 12192000"/>
              <a:gd name="connsiteY18" fmla="*/ 2498494 h 6858000"/>
              <a:gd name="connsiteX19" fmla="*/ 10816392 w 12192000"/>
              <a:gd name="connsiteY19" fmla="*/ 2262974 h 6858000"/>
              <a:gd name="connsiteX20" fmla="*/ 10744803 w 12192000"/>
              <a:gd name="connsiteY20" fmla="*/ 2108945 h 6858000"/>
              <a:gd name="connsiteX21" fmla="*/ 10738645 w 12192000"/>
              <a:gd name="connsiteY21" fmla="*/ 2091531 h 6858000"/>
              <a:gd name="connsiteX22" fmla="*/ 10541001 w 12192000"/>
              <a:gd name="connsiteY22" fmla="*/ 1371600 h 6858000"/>
              <a:gd name="connsiteX23" fmla="*/ 10544822 w 12192000"/>
              <a:gd name="connsiteY23" fmla="*/ 1332977 h 6858000"/>
              <a:gd name="connsiteX24" fmla="*/ 10541001 w 12192000"/>
              <a:gd name="connsiteY24" fmla="*/ 1257301 h 6858000"/>
              <a:gd name="connsiteX25" fmla="*/ 11308933 w 12192000"/>
              <a:gd name="connsiteY25" fmla="*/ 1821 h 6858000"/>
            </a:gdLst>
            <a:ahLst/>
            <a:cxnLst/>
            <a:rect l="l" t="t" r="r" b="b"/>
            <a:pathLst>
              <a:path w="12192000" h="6858000">
                <a:moveTo>
                  <a:pt x="11312928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6702116"/>
                </a:lnTo>
                <a:lnTo>
                  <a:pt x="35522" y="6686253"/>
                </a:lnTo>
                <a:cubicBezTo>
                  <a:pt x="678260" y="6404372"/>
                  <a:pt x="1757363" y="5991225"/>
                  <a:pt x="2463801" y="5867400"/>
                </a:cubicBezTo>
                <a:cubicBezTo>
                  <a:pt x="3405718" y="5702300"/>
                  <a:pt x="4461935" y="6015567"/>
                  <a:pt x="5219701" y="5918200"/>
                </a:cubicBezTo>
                <a:cubicBezTo>
                  <a:pt x="5977468" y="5820833"/>
                  <a:pt x="6502402" y="5541433"/>
                  <a:pt x="7010401" y="5283200"/>
                </a:cubicBezTo>
                <a:cubicBezTo>
                  <a:pt x="7518401" y="5024967"/>
                  <a:pt x="7742768" y="4588933"/>
                  <a:pt x="8267701" y="4368800"/>
                </a:cubicBezTo>
                <a:cubicBezTo>
                  <a:pt x="8661401" y="4203700"/>
                  <a:pt x="9282510" y="4200525"/>
                  <a:pt x="9753303" y="4102100"/>
                </a:cubicBezTo>
                <a:lnTo>
                  <a:pt x="9775436" y="4096261"/>
                </a:lnTo>
                <a:lnTo>
                  <a:pt x="9872640" y="4085901"/>
                </a:lnTo>
                <a:cubicBezTo>
                  <a:pt x="10350579" y="4007524"/>
                  <a:pt x="10765727" y="3583520"/>
                  <a:pt x="10871964" y="3011090"/>
                </a:cubicBezTo>
                <a:lnTo>
                  <a:pt x="10879893" y="2929399"/>
                </a:lnTo>
                <a:lnTo>
                  <a:pt x="10896601" y="2844800"/>
                </a:lnTo>
                <a:cubicBezTo>
                  <a:pt x="10904538" y="2790825"/>
                  <a:pt x="10904770" y="2733378"/>
                  <a:pt x="10899119" y="2673412"/>
                </a:cubicBezTo>
                <a:lnTo>
                  <a:pt x="10885081" y="2593548"/>
                </a:lnTo>
                <a:lnTo>
                  <a:pt x="10877638" y="2498494"/>
                </a:lnTo>
                <a:cubicBezTo>
                  <a:pt x="10863957" y="2417017"/>
                  <a:pt x="10843349" y="2338180"/>
                  <a:pt x="10816392" y="2262974"/>
                </a:cubicBezTo>
                <a:lnTo>
                  <a:pt x="10744803" y="2108945"/>
                </a:lnTo>
                <a:lnTo>
                  <a:pt x="10738645" y="2091531"/>
                </a:lnTo>
                <a:cubicBezTo>
                  <a:pt x="10640485" y="1825625"/>
                  <a:pt x="10535710" y="1565275"/>
                  <a:pt x="10541001" y="1371600"/>
                </a:cubicBezTo>
                <a:lnTo>
                  <a:pt x="10544822" y="1332977"/>
                </a:lnTo>
                <a:lnTo>
                  <a:pt x="10541001" y="1257301"/>
                </a:lnTo>
                <a:cubicBezTo>
                  <a:pt x="10541001" y="709879"/>
                  <a:pt x="10853029" y="235335"/>
                  <a:pt x="11308933" y="1821"/>
                </a:cubicBezTo>
                <a:close/>
              </a:path>
            </a:pathLst>
          </a:custGeom>
          <a:gradFill>
            <a:gsLst>
              <a:gs pos="27000">
                <a:schemeClr val="accent1"/>
              </a:gs>
              <a:gs pos="100000">
                <a:schemeClr val="accent2"/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4038600" y="2485878"/>
            <a:ext cx="8118785" cy="4372121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标题 1"/>
          <p:cNvSpPr txBox="1"/>
          <p:nvPr/>
        </p:nvSpPr>
        <p:spPr>
          <a:xfrm>
            <a:off x="436052" y="2779774"/>
            <a:ext cx="6307734" cy="19860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二、模型表现分析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648700" y="2362379"/>
            <a:ext cx="610616" cy="610616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689076" y="1634397"/>
            <a:ext cx="353151" cy="353151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52700" y="5483588"/>
            <a:ext cx="578874" cy="578874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349991">
            <a:off x="11457839" y="586853"/>
            <a:ext cx="1539544" cy="1539544"/>
          </a:xfrm>
          <a:prstGeom prst="ellipse">
            <a:avLst/>
          </a:prstGeom>
          <a:gradFill>
            <a:gsLst>
              <a:gs pos="0">
                <a:schemeClr val="accent1">
                  <a:alpha val="68000"/>
                </a:schemeClr>
              </a:gs>
              <a:gs pos="100000">
                <a:schemeClr val="accent2">
                  <a:alpha val="6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2489" y="529552"/>
            <a:ext cx="3793799" cy="743548"/>
          </a:xfrm>
          <a:custGeom>
            <a:avLst/>
            <a:gdLst>
              <a:gd name="connsiteX0" fmla="*/ 0 w 3425499"/>
              <a:gd name="connsiteY0" fmla="*/ 0 h 743548"/>
              <a:gd name="connsiteX1" fmla="*/ 3053725 w 3425499"/>
              <a:gd name="connsiteY1" fmla="*/ 0 h 743548"/>
              <a:gd name="connsiteX2" fmla="*/ 3425499 w 3425499"/>
              <a:gd name="connsiteY2" fmla="*/ 371774 h 743548"/>
              <a:gd name="connsiteX3" fmla="*/ 3053725 w 3425499"/>
              <a:gd name="connsiteY3" fmla="*/ 743548 h 743548"/>
              <a:gd name="connsiteX4" fmla="*/ 0 w 3425499"/>
              <a:gd name="connsiteY4" fmla="*/ 743548 h 743548"/>
            </a:gdLst>
            <a:ahLst/>
            <a:cxnLst/>
            <a:rect l="l" t="t" r="r" b="b"/>
            <a:pathLst>
              <a:path w="3425499" h="743548">
                <a:moveTo>
                  <a:pt x="0" y="0"/>
                </a:moveTo>
                <a:lnTo>
                  <a:pt x="3053725" y="0"/>
                </a:lnTo>
                <a:cubicBezTo>
                  <a:pt x="3259050" y="0"/>
                  <a:pt x="3425499" y="166449"/>
                  <a:pt x="3425499" y="371774"/>
                </a:cubicBezTo>
                <a:cubicBezTo>
                  <a:pt x="3425499" y="577099"/>
                  <a:pt x="3259050" y="743548"/>
                  <a:pt x="3053725" y="743548"/>
                </a:cubicBezTo>
                <a:lnTo>
                  <a:pt x="0" y="743548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52822" y="717623"/>
            <a:ext cx="2958699" cy="367406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291756" y="1819663"/>
            <a:ext cx="2489629" cy="103820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PART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2866742" y="896284"/>
            <a:ext cx="1248058" cy="196158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1467F7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02</a:t>
            </a:r>
            <a:endParaRPr kumimoji="1"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646871" y="4964430"/>
            <a:ext cx="8658293" cy="1165860"/>
          </a:xfrm>
          <a:prstGeom prst="roundRect">
            <a:avLst/>
          </a:prstGeom>
          <a:solidFill>
            <a:schemeClr val="bg1"/>
          </a:solidFill>
          <a:ln w="19050" cap="sq">
            <a:solidFill>
              <a:schemeClr val="bg1">
                <a:lumMod val="7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660400" y="4764101"/>
            <a:ext cx="2858766" cy="1372208"/>
          </a:xfrm>
          <a:custGeom>
            <a:avLst/>
            <a:gdLst>
              <a:gd name="connsiteX0" fmla="*/ 3000375 w 3000375"/>
              <a:gd name="connsiteY0" fmla="*/ 0 h 1440180"/>
              <a:gd name="connsiteX1" fmla="*/ 1260158 w 3000375"/>
              <a:gd name="connsiteY1" fmla="*/ 0 h 1440180"/>
              <a:gd name="connsiteX2" fmla="*/ 0 w 3000375"/>
              <a:gd name="connsiteY2" fmla="*/ 1260158 h 1440180"/>
              <a:gd name="connsiteX3" fmla="*/ 0 w 3000375"/>
              <a:gd name="connsiteY3" fmla="*/ 1440180 h 1440180"/>
              <a:gd name="connsiteX4" fmla="*/ 2280285 w 3000375"/>
              <a:gd name="connsiteY4" fmla="*/ 1440180 h 1440180"/>
              <a:gd name="connsiteX5" fmla="*/ 3000375 w 3000375"/>
              <a:gd name="connsiteY5" fmla="*/ 720090 h 1440180"/>
            </a:gdLst>
            <a:ahLst/>
            <a:cxnLst/>
            <a:rect l="l" t="t" r="r" b="b"/>
            <a:pathLst>
              <a:path w="3000375" h="1440180">
                <a:moveTo>
                  <a:pt x="3000375" y="0"/>
                </a:moveTo>
                <a:lnTo>
                  <a:pt x="1260158" y="0"/>
                </a:lnTo>
                <a:cubicBezTo>
                  <a:pt x="564192" y="0"/>
                  <a:pt x="0" y="564192"/>
                  <a:pt x="0" y="1260158"/>
                </a:cubicBezTo>
                <a:lnTo>
                  <a:pt x="0" y="1440180"/>
                </a:lnTo>
                <a:lnTo>
                  <a:pt x="2280285" y="1440180"/>
                </a:lnTo>
                <a:cubicBezTo>
                  <a:pt x="2677980" y="1440180"/>
                  <a:pt x="3000375" y="1117785"/>
                  <a:pt x="3000375" y="720090"/>
                </a:cubicBezTo>
                <a:close/>
              </a:path>
            </a:pathLst>
          </a:custGeom>
          <a:solidFill>
            <a:schemeClr val="accent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1646871" y="3493175"/>
            <a:ext cx="8658293" cy="1165860"/>
          </a:xfrm>
          <a:prstGeom prst="roundRect">
            <a:avLst/>
          </a:prstGeom>
          <a:solidFill>
            <a:schemeClr val="bg1"/>
          </a:solidFill>
          <a:ln w="19050" cap="sq">
            <a:solidFill>
              <a:schemeClr val="bg1">
                <a:lumMod val="7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660132" y="3292846"/>
            <a:ext cx="2858768" cy="1372208"/>
          </a:xfrm>
          <a:custGeom>
            <a:avLst/>
            <a:gdLst>
              <a:gd name="connsiteX0" fmla="*/ 3000375 w 3000375"/>
              <a:gd name="connsiteY0" fmla="*/ 0 h 1440180"/>
              <a:gd name="connsiteX1" fmla="*/ 1260158 w 3000375"/>
              <a:gd name="connsiteY1" fmla="*/ 0 h 1440180"/>
              <a:gd name="connsiteX2" fmla="*/ 0 w 3000375"/>
              <a:gd name="connsiteY2" fmla="*/ 1260158 h 1440180"/>
              <a:gd name="connsiteX3" fmla="*/ 0 w 3000375"/>
              <a:gd name="connsiteY3" fmla="*/ 1440180 h 1440180"/>
              <a:gd name="connsiteX4" fmla="*/ 2280285 w 3000375"/>
              <a:gd name="connsiteY4" fmla="*/ 1440180 h 1440180"/>
              <a:gd name="connsiteX5" fmla="*/ 3000375 w 3000375"/>
              <a:gd name="connsiteY5" fmla="*/ 720090 h 1440180"/>
            </a:gdLst>
            <a:ahLst/>
            <a:cxnLst/>
            <a:rect l="l" t="t" r="r" b="b"/>
            <a:pathLst>
              <a:path w="3000375" h="1440180">
                <a:moveTo>
                  <a:pt x="3000375" y="0"/>
                </a:moveTo>
                <a:lnTo>
                  <a:pt x="1260158" y="0"/>
                </a:lnTo>
                <a:cubicBezTo>
                  <a:pt x="564192" y="0"/>
                  <a:pt x="0" y="564192"/>
                  <a:pt x="0" y="1260158"/>
                </a:cubicBezTo>
                <a:lnTo>
                  <a:pt x="0" y="1440180"/>
                </a:lnTo>
                <a:lnTo>
                  <a:pt x="2280285" y="1440180"/>
                </a:lnTo>
                <a:cubicBezTo>
                  <a:pt x="2677980" y="1440180"/>
                  <a:pt x="3000375" y="1117785"/>
                  <a:pt x="3000375" y="720090"/>
                </a:cubicBezTo>
                <a:close/>
              </a:path>
            </a:pathLst>
          </a:custGeom>
          <a:solidFill>
            <a:schemeClr val="accent2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646871" y="2021920"/>
            <a:ext cx="8658293" cy="1165860"/>
          </a:xfrm>
          <a:prstGeom prst="roundRect">
            <a:avLst/>
          </a:prstGeom>
          <a:solidFill>
            <a:schemeClr val="bg1"/>
          </a:solidFill>
          <a:ln w="19050" cap="sq">
            <a:solidFill>
              <a:schemeClr val="bg1">
                <a:lumMod val="7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H="1">
            <a:off x="660400" y="1821591"/>
            <a:ext cx="2858766" cy="1372208"/>
          </a:xfrm>
          <a:custGeom>
            <a:avLst/>
            <a:gdLst>
              <a:gd name="connsiteX0" fmla="*/ 3000375 w 3000375"/>
              <a:gd name="connsiteY0" fmla="*/ 0 h 1440180"/>
              <a:gd name="connsiteX1" fmla="*/ 1260158 w 3000375"/>
              <a:gd name="connsiteY1" fmla="*/ 0 h 1440180"/>
              <a:gd name="connsiteX2" fmla="*/ 0 w 3000375"/>
              <a:gd name="connsiteY2" fmla="*/ 1260158 h 1440180"/>
              <a:gd name="connsiteX3" fmla="*/ 0 w 3000375"/>
              <a:gd name="connsiteY3" fmla="*/ 1440180 h 1440180"/>
              <a:gd name="connsiteX4" fmla="*/ 2280285 w 3000375"/>
              <a:gd name="connsiteY4" fmla="*/ 1440180 h 1440180"/>
              <a:gd name="connsiteX5" fmla="*/ 3000375 w 3000375"/>
              <a:gd name="connsiteY5" fmla="*/ 720090 h 1440180"/>
            </a:gdLst>
            <a:ahLst/>
            <a:cxnLst/>
            <a:rect l="l" t="t" r="r" b="b"/>
            <a:pathLst>
              <a:path w="3000375" h="1440180">
                <a:moveTo>
                  <a:pt x="3000375" y="0"/>
                </a:moveTo>
                <a:lnTo>
                  <a:pt x="1260158" y="0"/>
                </a:lnTo>
                <a:cubicBezTo>
                  <a:pt x="564192" y="0"/>
                  <a:pt x="0" y="564192"/>
                  <a:pt x="0" y="1260158"/>
                </a:cubicBezTo>
                <a:lnTo>
                  <a:pt x="0" y="1440180"/>
                </a:lnTo>
                <a:lnTo>
                  <a:pt x="2280285" y="1440180"/>
                </a:lnTo>
                <a:cubicBezTo>
                  <a:pt x="2677980" y="1440180"/>
                  <a:pt x="3000375" y="1117785"/>
                  <a:pt x="3000375" y="720090"/>
                </a:cubicBezTo>
                <a:close/>
              </a:path>
            </a:pathLst>
          </a:custGeom>
          <a:solidFill>
            <a:schemeClr val="accent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858009" y="5053060"/>
            <a:ext cx="463548" cy="405828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886835" y="2096120"/>
            <a:ext cx="405898" cy="463548"/>
          </a:xfrm>
          <a:custGeom>
            <a:avLst/>
            <a:gdLst>
              <a:gd name="connsiteX0" fmla="*/ 1449958 w 1449958"/>
              <a:gd name="connsiteY0" fmla="*/ 669913 h 1655898"/>
              <a:gd name="connsiteX1" fmla="*/ 1449586 w 1449958"/>
              <a:gd name="connsiteY1" fmla="*/ 666192 h 1655898"/>
              <a:gd name="connsiteX2" fmla="*/ 1449586 w 1449958"/>
              <a:gd name="connsiteY2" fmla="*/ 665634 h 1655898"/>
              <a:gd name="connsiteX3" fmla="*/ 1448098 w 1449958"/>
              <a:gd name="connsiteY3" fmla="*/ 658006 h 1655898"/>
              <a:gd name="connsiteX4" fmla="*/ 1445307 w 1449958"/>
              <a:gd name="connsiteY4" fmla="*/ 650379 h 1655898"/>
              <a:gd name="connsiteX5" fmla="*/ 1443633 w 1449958"/>
              <a:gd name="connsiteY5" fmla="*/ 646844 h 1655898"/>
              <a:gd name="connsiteX6" fmla="*/ 1441772 w 1449958"/>
              <a:gd name="connsiteY6" fmla="*/ 643496 h 1655898"/>
              <a:gd name="connsiteX7" fmla="*/ 1441400 w 1449958"/>
              <a:gd name="connsiteY7" fmla="*/ 643124 h 1655898"/>
              <a:gd name="connsiteX8" fmla="*/ 1439354 w 1449958"/>
              <a:gd name="connsiteY8" fmla="*/ 640147 h 1655898"/>
              <a:gd name="connsiteX9" fmla="*/ 1439168 w 1449958"/>
              <a:gd name="connsiteY9" fmla="*/ 639775 h 1655898"/>
              <a:gd name="connsiteX10" fmla="*/ 1436936 w 1449958"/>
              <a:gd name="connsiteY10" fmla="*/ 636798 h 1655898"/>
              <a:gd name="connsiteX11" fmla="*/ 1436378 w 1449958"/>
              <a:gd name="connsiteY11" fmla="*/ 636240 h 1655898"/>
              <a:gd name="connsiteX12" fmla="*/ 1433773 w 1449958"/>
              <a:gd name="connsiteY12" fmla="*/ 633450 h 1655898"/>
              <a:gd name="connsiteX13" fmla="*/ 816136 w 1449958"/>
              <a:gd name="connsiteY13" fmla="*/ 15813 h 1655898"/>
              <a:gd name="connsiteX14" fmla="*/ 813346 w 1449958"/>
              <a:gd name="connsiteY14" fmla="*/ 13208 h 1655898"/>
              <a:gd name="connsiteX15" fmla="*/ 812788 w 1449958"/>
              <a:gd name="connsiteY15" fmla="*/ 12650 h 1655898"/>
              <a:gd name="connsiteX16" fmla="*/ 809997 w 1449958"/>
              <a:gd name="connsiteY16" fmla="*/ 10418 h 1655898"/>
              <a:gd name="connsiteX17" fmla="*/ 809625 w 1449958"/>
              <a:gd name="connsiteY17" fmla="*/ 10232 h 1655898"/>
              <a:gd name="connsiteX18" fmla="*/ 806834 w 1449958"/>
              <a:gd name="connsiteY18" fmla="*/ 8372 h 1655898"/>
              <a:gd name="connsiteX19" fmla="*/ 806276 w 1449958"/>
              <a:gd name="connsiteY19" fmla="*/ 8000 h 1655898"/>
              <a:gd name="connsiteX20" fmla="*/ 802928 w 1449958"/>
              <a:gd name="connsiteY20" fmla="*/ 6139 h 1655898"/>
              <a:gd name="connsiteX21" fmla="*/ 802742 w 1449958"/>
              <a:gd name="connsiteY21" fmla="*/ 6139 h 1655898"/>
              <a:gd name="connsiteX22" fmla="*/ 799207 w 1449958"/>
              <a:gd name="connsiteY22" fmla="*/ 4465 h 1655898"/>
              <a:gd name="connsiteX23" fmla="*/ 799021 w 1449958"/>
              <a:gd name="connsiteY23" fmla="*/ 4465 h 1655898"/>
              <a:gd name="connsiteX24" fmla="*/ 791580 w 1449958"/>
              <a:gd name="connsiteY24" fmla="*/ 1860 h 1655898"/>
              <a:gd name="connsiteX25" fmla="*/ 791394 w 1449958"/>
              <a:gd name="connsiteY25" fmla="*/ 1860 h 1655898"/>
              <a:gd name="connsiteX26" fmla="*/ 783766 w 1449958"/>
              <a:gd name="connsiteY26" fmla="*/ 372 h 1655898"/>
              <a:gd name="connsiteX27" fmla="*/ 783022 w 1449958"/>
              <a:gd name="connsiteY27" fmla="*/ 372 h 1655898"/>
              <a:gd name="connsiteX28" fmla="*/ 779301 w 1449958"/>
              <a:gd name="connsiteY28" fmla="*/ 0 h 1655898"/>
              <a:gd name="connsiteX29" fmla="*/ 261751 w 1449958"/>
              <a:gd name="connsiteY29" fmla="*/ 0 h 1655898"/>
              <a:gd name="connsiteX30" fmla="*/ 0 w 1449958"/>
              <a:gd name="connsiteY30" fmla="*/ 261751 h 1655898"/>
              <a:gd name="connsiteX31" fmla="*/ 0 w 1449958"/>
              <a:gd name="connsiteY31" fmla="*/ 1394148 h 1655898"/>
              <a:gd name="connsiteX32" fmla="*/ 261751 w 1449958"/>
              <a:gd name="connsiteY32" fmla="*/ 1655899 h 1655898"/>
              <a:gd name="connsiteX33" fmla="*/ 1188207 w 1449958"/>
              <a:gd name="connsiteY33" fmla="*/ 1655899 h 1655898"/>
              <a:gd name="connsiteX34" fmla="*/ 1449958 w 1449958"/>
              <a:gd name="connsiteY34" fmla="*/ 1394148 h 1655898"/>
              <a:gd name="connsiteX35" fmla="*/ 1449958 w 1449958"/>
              <a:gd name="connsiteY35" fmla="*/ 672889 h 1655898"/>
              <a:gd name="connsiteX36" fmla="*/ 1449958 w 1449958"/>
              <a:gd name="connsiteY36" fmla="*/ 669913 h 1655898"/>
              <a:gd name="connsiteX37" fmla="*/ 832321 w 1449958"/>
              <a:gd name="connsiteY37" fmla="*/ 466948 h 1655898"/>
              <a:gd name="connsiteX38" fmla="*/ 832321 w 1449958"/>
              <a:gd name="connsiteY38" fmla="*/ 189942 h 1655898"/>
              <a:gd name="connsiteX39" fmla="*/ 1259458 w 1449958"/>
              <a:gd name="connsiteY39" fmla="*/ 617079 h 1655898"/>
              <a:gd name="connsiteX40" fmla="*/ 982452 w 1449958"/>
              <a:gd name="connsiteY40" fmla="*/ 617079 h 1655898"/>
              <a:gd name="connsiteX41" fmla="*/ 832321 w 1449958"/>
              <a:gd name="connsiteY41" fmla="*/ 466948 h 1655898"/>
              <a:gd name="connsiteX42" fmla="*/ 1338337 w 1449958"/>
              <a:gd name="connsiteY42" fmla="*/ 1393403 h 1655898"/>
              <a:gd name="connsiteX43" fmla="*/ 1188207 w 1449958"/>
              <a:gd name="connsiteY43" fmla="*/ 1543534 h 1655898"/>
              <a:gd name="connsiteX44" fmla="*/ 261751 w 1449958"/>
              <a:gd name="connsiteY44" fmla="*/ 1543534 h 1655898"/>
              <a:gd name="connsiteX45" fmla="*/ 111621 w 1449958"/>
              <a:gd name="connsiteY45" fmla="*/ 1393403 h 1655898"/>
              <a:gd name="connsiteX46" fmla="*/ 111621 w 1449958"/>
              <a:gd name="connsiteY46" fmla="*/ 261007 h 1655898"/>
              <a:gd name="connsiteX47" fmla="*/ 261751 w 1449958"/>
              <a:gd name="connsiteY47" fmla="*/ 110877 h 1655898"/>
              <a:gd name="connsiteX48" fmla="*/ 720700 w 1449958"/>
              <a:gd name="connsiteY48" fmla="*/ 110877 h 1655898"/>
              <a:gd name="connsiteX49" fmla="*/ 720700 w 1449958"/>
              <a:gd name="connsiteY49" fmla="*/ 466948 h 1655898"/>
              <a:gd name="connsiteX50" fmla="*/ 982452 w 1449958"/>
              <a:gd name="connsiteY50" fmla="*/ 728700 h 1655898"/>
              <a:gd name="connsiteX51" fmla="*/ 1338523 w 1449958"/>
              <a:gd name="connsiteY51" fmla="*/ 728700 h 1655898"/>
              <a:gd name="connsiteX52" fmla="*/ 1338523 w 1449958"/>
              <a:gd name="connsiteY52" fmla="*/ 1393403 h 1655898"/>
            </a:gdLst>
            <a:ahLst/>
            <a:cxnLst/>
            <a:rect l="l" t="t" r="r" b="b"/>
            <a:pathLst>
              <a:path w="1449958" h="1655898">
                <a:moveTo>
                  <a:pt x="1449958" y="669913"/>
                </a:moveTo>
                <a:cubicBezTo>
                  <a:pt x="1449958" y="668610"/>
                  <a:pt x="1449772" y="667308"/>
                  <a:pt x="1449586" y="666192"/>
                </a:cubicBezTo>
                <a:lnTo>
                  <a:pt x="1449586" y="665634"/>
                </a:lnTo>
                <a:cubicBezTo>
                  <a:pt x="1449214" y="663029"/>
                  <a:pt x="1448656" y="660425"/>
                  <a:pt x="1448098" y="658006"/>
                </a:cubicBezTo>
                <a:cubicBezTo>
                  <a:pt x="1447354" y="655402"/>
                  <a:pt x="1446423" y="652797"/>
                  <a:pt x="1445307" y="650379"/>
                </a:cubicBezTo>
                <a:cubicBezTo>
                  <a:pt x="1444749" y="649077"/>
                  <a:pt x="1444191" y="647960"/>
                  <a:pt x="1443633" y="646844"/>
                </a:cubicBezTo>
                <a:cubicBezTo>
                  <a:pt x="1443075" y="645728"/>
                  <a:pt x="1442331" y="644612"/>
                  <a:pt x="1441772" y="643496"/>
                </a:cubicBezTo>
                <a:cubicBezTo>
                  <a:pt x="1441587" y="643310"/>
                  <a:pt x="1441587" y="643124"/>
                  <a:pt x="1441400" y="643124"/>
                </a:cubicBezTo>
                <a:cubicBezTo>
                  <a:pt x="1440842" y="642193"/>
                  <a:pt x="1440098" y="641077"/>
                  <a:pt x="1439354" y="640147"/>
                </a:cubicBezTo>
                <a:cubicBezTo>
                  <a:pt x="1439354" y="640147"/>
                  <a:pt x="1439168" y="639961"/>
                  <a:pt x="1439168" y="639775"/>
                </a:cubicBezTo>
                <a:cubicBezTo>
                  <a:pt x="1438424" y="638845"/>
                  <a:pt x="1437680" y="637729"/>
                  <a:pt x="1436936" y="636798"/>
                </a:cubicBezTo>
                <a:lnTo>
                  <a:pt x="1436378" y="636240"/>
                </a:lnTo>
                <a:cubicBezTo>
                  <a:pt x="1435633" y="635310"/>
                  <a:pt x="1434703" y="634380"/>
                  <a:pt x="1433773" y="633450"/>
                </a:cubicBezTo>
                <a:lnTo>
                  <a:pt x="816136" y="15813"/>
                </a:lnTo>
                <a:cubicBezTo>
                  <a:pt x="815206" y="14883"/>
                  <a:pt x="814276" y="14139"/>
                  <a:pt x="813346" y="13208"/>
                </a:cubicBezTo>
                <a:lnTo>
                  <a:pt x="812788" y="12650"/>
                </a:lnTo>
                <a:lnTo>
                  <a:pt x="809997" y="10418"/>
                </a:lnTo>
                <a:cubicBezTo>
                  <a:pt x="809811" y="10418"/>
                  <a:pt x="809811" y="10232"/>
                  <a:pt x="809625" y="10232"/>
                </a:cubicBezTo>
                <a:cubicBezTo>
                  <a:pt x="808695" y="9488"/>
                  <a:pt x="807765" y="8930"/>
                  <a:pt x="806834" y="8372"/>
                </a:cubicBezTo>
                <a:cubicBezTo>
                  <a:pt x="806649" y="8186"/>
                  <a:pt x="806462" y="8186"/>
                  <a:pt x="806276" y="8000"/>
                </a:cubicBezTo>
                <a:cubicBezTo>
                  <a:pt x="805160" y="7255"/>
                  <a:pt x="804044" y="6697"/>
                  <a:pt x="802928" y="6139"/>
                </a:cubicBezTo>
                <a:lnTo>
                  <a:pt x="802742" y="6139"/>
                </a:lnTo>
                <a:cubicBezTo>
                  <a:pt x="801626" y="5581"/>
                  <a:pt x="800509" y="5023"/>
                  <a:pt x="799207" y="4465"/>
                </a:cubicBezTo>
                <a:lnTo>
                  <a:pt x="799021" y="4465"/>
                </a:lnTo>
                <a:cubicBezTo>
                  <a:pt x="796603" y="3349"/>
                  <a:pt x="793998" y="2418"/>
                  <a:pt x="791580" y="1860"/>
                </a:cubicBezTo>
                <a:lnTo>
                  <a:pt x="791394" y="1860"/>
                </a:lnTo>
                <a:cubicBezTo>
                  <a:pt x="788975" y="1116"/>
                  <a:pt x="786371" y="744"/>
                  <a:pt x="783766" y="372"/>
                </a:cubicBezTo>
                <a:lnTo>
                  <a:pt x="783022" y="372"/>
                </a:lnTo>
                <a:cubicBezTo>
                  <a:pt x="781720" y="186"/>
                  <a:pt x="780604" y="186"/>
                  <a:pt x="779301" y="0"/>
                </a:cubicBezTo>
                <a:lnTo>
                  <a:pt x="261751" y="0"/>
                </a:lnTo>
                <a:cubicBezTo>
                  <a:pt x="117388" y="0"/>
                  <a:pt x="0" y="117388"/>
                  <a:pt x="0" y="261751"/>
                </a:cubicBezTo>
                <a:lnTo>
                  <a:pt x="0" y="1394148"/>
                </a:lnTo>
                <a:cubicBezTo>
                  <a:pt x="0" y="1538511"/>
                  <a:pt x="117388" y="1655899"/>
                  <a:pt x="261751" y="1655899"/>
                </a:cubicBezTo>
                <a:lnTo>
                  <a:pt x="1188207" y="1655899"/>
                </a:lnTo>
                <a:cubicBezTo>
                  <a:pt x="1332570" y="1655899"/>
                  <a:pt x="1449958" y="1538511"/>
                  <a:pt x="1449958" y="1394148"/>
                </a:cubicBezTo>
                <a:lnTo>
                  <a:pt x="1449958" y="672889"/>
                </a:lnTo>
                <a:lnTo>
                  <a:pt x="1449958" y="669913"/>
                </a:lnTo>
                <a:close/>
                <a:moveTo>
                  <a:pt x="832321" y="466948"/>
                </a:moveTo>
                <a:lnTo>
                  <a:pt x="832321" y="189942"/>
                </a:lnTo>
                <a:lnTo>
                  <a:pt x="1259458" y="617079"/>
                </a:lnTo>
                <a:lnTo>
                  <a:pt x="982452" y="617079"/>
                </a:lnTo>
                <a:cubicBezTo>
                  <a:pt x="899666" y="617079"/>
                  <a:pt x="832321" y="549734"/>
                  <a:pt x="832321" y="466948"/>
                </a:cubicBezTo>
                <a:close/>
                <a:moveTo>
                  <a:pt x="1338337" y="1393403"/>
                </a:moveTo>
                <a:cubicBezTo>
                  <a:pt x="1338337" y="1476189"/>
                  <a:pt x="1270992" y="1543534"/>
                  <a:pt x="1188207" y="1543534"/>
                </a:cubicBezTo>
                <a:lnTo>
                  <a:pt x="261751" y="1543534"/>
                </a:lnTo>
                <a:cubicBezTo>
                  <a:pt x="178966" y="1543534"/>
                  <a:pt x="111621" y="1476189"/>
                  <a:pt x="111621" y="1393403"/>
                </a:cubicBezTo>
                <a:lnTo>
                  <a:pt x="111621" y="261007"/>
                </a:lnTo>
                <a:cubicBezTo>
                  <a:pt x="111621" y="178222"/>
                  <a:pt x="178966" y="110877"/>
                  <a:pt x="261751" y="110877"/>
                </a:cubicBezTo>
                <a:lnTo>
                  <a:pt x="720700" y="110877"/>
                </a:lnTo>
                <a:lnTo>
                  <a:pt x="720700" y="466948"/>
                </a:lnTo>
                <a:cubicBezTo>
                  <a:pt x="720700" y="611312"/>
                  <a:pt x="838088" y="728700"/>
                  <a:pt x="982452" y="728700"/>
                </a:cubicBezTo>
                <a:lnTo>
                  <a:pt x="1338523" y="728700"/>
                </a:lnTo>
                <a:lnTo>
                  <a:pt x="1338523" y="1393403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9857742" y="3578197"/>
            <a:ext cx="463548" cy="420258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3685439" y="5064803"/>
            <a:ext cx="6372959" cy="96511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086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COR折线图可直观展示模型在不同折上的相关性变化趋势，帮助识别异常波动点。
RMSE折线图可清晰呈现预测误差的分布情况，辅助分析模型的稳定性和预测精度。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967525" y="3593548"/>
            <a:ext cx="6372959" cy="96511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r">
              <a:lnSpc>
                <a:spcPct val="150000"/>
              </a:lnSpc>
            </a:pPr>
            <a:r>
              <a:rPr kumimoji="1" lang="en-US" altLang="zh-CN" sz="1086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RMSE值相对稳定，但标准差达0.0132，表明模型预测误差在不同折间存在一定差异。
最佳与最差表现的RMSE值差异达6倍，说明模型在某些数据子集上预测精度极低，需进一步优化。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3685439" y="2122293"/>
            <a:ext cx="6372959" cy="96511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086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COR值在不同折中波动剧烈，从- 0.9到0.8，表明模型在不同数据子集上的预测相关性差异显著。
第3折的高COR值（0.8）说明该子集数据与模型匹配度高，可能暗示数据分布的不均衡性。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120039" y="2642993"/>
            <a:ext cx="1940659" cy="43171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COR指标波动分析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9082939" y="4078093"/>
            <a:ext cx="1940659" cy="43171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RMSE指标稳定性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120039" y="5602093"/>
            <a:ext cx="1940659" cy="43171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可视化图表的作用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781050" y="4065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交叉验证结果解读</a:t>
            </a:r>
            <a:endParaRPr kumimoji="1"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215944" y="1659773"/>
            <a:ext cx="2310908" cy="2310906"/>
          </a:xfrm>
          <a:custGeom>
            <a:avLst/>
            <a:gdLst>
              <a:gd name="T0" fmla="*/ 22 w 562"/>
              <a:gd name="T1" fmla="*/ 241 h 525"/>
              <a:gd name="T2" fmla="*/ 241 w 562"/>
              <a:gd name="T3" fmla="*/ 22 h 525"/>
              <a:gd name="T4" fmla="*/ 321 w 562"/>
              <a:gd name="T5" fmla="*/ 22 h 525"/>
              <a:gd name="T6" fmla="*/ 540 w 562"/>
              <a:gd name="T7" fmla="*/ 241 h 525"/>
              <a:gd name="T8" fmla="*/ 540 w 562"/>
              <a:gd name="T9" fmla="*/ 321 h 525"/>
              <a:gd name="T10" fmla="*/ 401 w 562"/>
              <a:gd name="T11" fmla="*/ 459 h 525"/>
              <a:gd name="T12" fmla="*/ 161 w 562"/>
              <a:gd name="T13" fmla="*/ 459 h 525"/>
              <a:gd name="T14" fmla="*/ 22 w 562"/>
              <a:gd name="T15" fmla="*/ 321 h 525"/>
              <a:gd name="T16" fmla="*/ 22 w 562"/>
              <a:gd name="T17" fmla="*/ 241 h 525"/>
            </a:gdLst>
            <a:ahLst/>
            <a:cxnLst/>
            <a:rect l="0" t="0" r="r" b="b"/>
            <a:pathLst>
              <a:path w="562" h="525">
                <a:moveTo>
                  <a:pt x="22" y="241"/>
                </a:moveTo>
                <a:cubicBezTo>
                  <a:pt x="241" y="22"/>
                  <a:pt x="241" y="22"/>
                  <a:pt x="241" y="22"/>
                </a:cubicBezTo>
                <a:cubicBezTo>
                  <a:pt x="263" y="0"/>
                  <a:pt x="299" y="0"/>
                  <a:pt x="321" y="22"/>
                </a:cubicBezTo>
                <a:cubicBezTo>
                  <a:pt x="540" y="241"/>
                  <a:pt x="540" y="241"/>
                  <a:pt x="540" y="241"/>
                </a:cubicBezTo>
                <a:cubicBezTo>
                  <a:pt x="562" y="263"/>
                  <a:pt x="562" y="299"/>
                  <a:pt x="540" y="321"/>
                </a:cubicBezTo>
                <a:cubicBezTo>
                  <a:pt x="401" y="459"/>
                  <a:pt x="401" y="459"/>
                  <a:pt x="401" y="459"/>
                </a:cubicBezTo>
                <a:cubicBezTo>
                  <a:pt x="335" y="525"/>
                  <a:pt x="227" y="525"/>
                  <a:pt x="161" y="459"/>
                </a:cubicBezTo>
                <a:cubicBezTo>
                  <a:pt x="22" y="321"/>
                  <a:pt x="22" y="321"/>
                  <a:pt x="22" y="321"/>
                </a:cubicBezTo>
                <a:cubicBezTo>
                  <a:pt x="0" y="299"/>
                  <a:pt x="0" y="263"/>
                  <a:pt x="22" y="241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31000">
                <a:schemeClr val="accent1">
                  <a:lumMod val="60000"/>
                  <a:lumOff val="40000"/>
                </a:schemeClr>
              </a:gs>
              <a:gs pos="73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  <a:effectLst>
            <a:outerShdw blurRad="444500" dist="317500" dir="5400000" sx="92000" sy="92000" algn="t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432529" y="2769255"/>
            <a:ext cx="1877738" cy="93576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2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01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853282" y="2255546"/>
            <a:ext cx="1036232" cy="1036232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25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735211" y="3951630"/>
            <a:ext cx="3272375" cy="65847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平均COR与RMSE计算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35069" y="4721285"/>
            <a:ext cx="3272658" cy="1476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计算5折交叉验证的平均COR值和RMSE值，综合评估模型的整体性能。
平均COR值为负，表明模型整体预测与实际标签呈负相关，需深入分析原因。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666792" y="1659773"/>
            <a:ext cx="2310908" cy="2310906"/>
          </a:xfrm>
          <a:custGeom>
            <a:avLst/>
            <a:gdLst>
              <a:gd name="T0" fmla="*/ 22 w 562"/>
              <a:gd name="T1" fmla="*/ 241 h 525"/>
              <a:gd name="T2" fmla="*/ 241 w 562"/>
              <a:gd name="T3" fmla="*/ 22 h 525"/>
              <a:gd name="T4" fmla="*/ 321 w 562"/>
              <a:gd name="T5" fmla="*/ 22 h 525"/>
              <a:gd name="T6" fmla="*/ 540 w 562"/>
              <a:gd name="T7" fmla="*/ 241 h 525"/>
              <a:gd name="T8" fmla="*/ 540 w 562"/>
              <a:gd name="T9" fmla="*/ 321 h 525"/>
              <a:gd name="T10" fmla="*/ 401 w 562"/>
              <a:gd name="T11" fmla="*/ 459 h 525"/>
              <a:gd name="T12" fmla="*/ 161 w 562"/>
              <a:gd name="T13" fmla="*/ 459 h 525"/>
              <a:gd name="T14" fmla="*/ 22 w 562"/>
              <a:gd name="T15" fmla="*/ 321 h 525"/>
              <a:gd name="T16" fmla="*/ 22 w 562"/>
              <a:gd name="T17" fmla="*/ 241 h 525"/>
            </a:gdLst>
            <a:ahLst/>
            <a:cxnLst/>
            <a:rect l="0" t="0" r="r" b="b"/>
            <a:pathLst>
              <a:path w="562" h="525">
                <a:moveTo>
                  <a:pt x="22" y="241"/>
                </a:moveTo>
                <a:cubicBezTo>
                  <a:pt x="241" y="22"/>
                  <a:pt x="241" y="22"/>
                  <a:pt x="241" y="22"/>
                </a:cubicBezTo>
                <a:cubicBezTo>
                  <a:pt x="263" y="0"/>
                  <a:pt x="299" y="0"/>
                  <a:pt x="321" y="22"/>
                </a:cubicBezTo>
                <a:cubicBezTo>
                  <a:pt x="540" y="241"/>
                  <a:pt x="540" y="241"/>
                  <a:pt x="540" y="241"/>
                </a:cubicBezTo>
                <a:cubicBezTo>
                  <a:pt x="562" y="263"/>
                  <a:pt x="562" y="299"/>
                  <a:pt x="540" y="321"/>
                </a:cubicBezTo>
                <a:cubicBezTo>
                  <a:pt x="401" y="459"/>
                  <a:pt x="401" y="459"/>
                  <a:pt x="401" y="459"/>
                </a:cubicBezTo>
                <a:cubicBezTo>
                  <a:pt x="335" y="525"/>
                  <a:pt x="227" y="525"/>
                  <a:pt x="161" y="459"/>
                </a:cubicBezTo>
                <a:cubicBezTo>
                  <a:pt x="22" y="321"/>
                  <a:pt x="22" y="321"/>
                  <a:pt x="22" y="321"/>
                </a:cubicBezTo>
                <a:cubicBezTo>
                  <a:pt x="0" y="299"/>
                  <a:pt x="0" y="263"/>
                  <a:pt x="22" y="241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31000">
                <a:schemeClr val="accent1">
                  <a:lumMod val="60000"/>
                  <a:lumOff val="40000"/>
                </a:schemeClr>
              </a:gs>
              <a:gs pos="73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  <a:effectLst>
            <a:outerShdw blurRad="444500" dist="317500" dir="5400000" sx="92000" sy="92000" algn="t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883377" y="2769255"/>
            <a:ext cx="1877738" cy="93576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2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03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186059" y="3951630"/>
            <a:ext cx="3272375" cy="65847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指标对比的必要性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185917" y="4721285"/>
            <a:ext cx="3272658" cy="1476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174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将不同折的COR和RMSE值进行对比，可发现模型在不同数据划分下的性能差异，为后续优化提供方向。
对比分析有助于识别数据中的异常点和模型的潜在缺陷，提高模型改进的针对性和有效性。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9370667" y="2266715"/>
            <a:ext cx="903158" cy="1031434"/>
          </a:xfrm>
          <a:custGeom>
            <a:avLst/>
            <a:gdLst>
              <a:gd name="connsiteX0" fmla="*/ 1449958 w 1449958"/>
              <a:gd name="connsiteY0" fmla="*/ 669913 h 1655898"/>
              <a:gd name="connsiteX1" fmla="*/ 1449586 w 1449958"/>
              <a:gd name="connsiteY1" fmla="*/ 666192 h 1655898"/>
              <a:gd name="connsiteX2" fmla="*/ 1449586 w 1449958"/>
              <a:gd name="connsiteY2" fmla="*/ 665634 h 1655898"/>
              <a:gd name="connsiteX3" fmla="*/ 1448098 w 1449958"/>
              <a:gd name="connsiteY3" fmla="*/ 658006 h 1655898"/>
              <a:gd name="connsiteX4" fmla="*/ 1445307 w 1449958"/>
              <a:gd name="connsiteY4" fmla="*/ 650379 h 1655898"/>
              <a:gd name="connsiteX5" fmla="*/ 1443633 w 1449958"/>
              <a:gd name="connsiteY5" fmla="*/ 646844 h 1655898"/>
              <a:gd name="connsiteX6" fmla="*/ 1441772 w 1449958"/>
              <a:gd name="connsiteY6" fmla="*/ 643496 h 1655898"/>
              <a:gd name="connsiteX7" fmla="*/ 1441400 w 1449958"/>
              <a:gd name="connsiteY7" fmla="*/ 643124 h 1655898"/>
              <a:gd name="connsiteX8" fmla="*/ 1439354 w 1449958"/>
              <a:gd name="connsiteY8" fmla="*/ 640147 h 1655898"/>
              <a:gd name="connsiteX9" fmla="*/ 1439168 w 1449958"/>
              <a:gd name="connsiteY9" fmla="*/ 639775 h 1655898"/>
              <a:gd name="connsiteX10" fmla="*/ 1436936 w 1449958"/>
              <a:gd name="connsiteY10" fmla="*/ 636798 h 1655898"/>
              <a:gd name="connsiteX11" fmla="*/ 1436378 w 1449958"/>
              <a:gd name="connsiteY11" fmla="*/ 636240 h 1655898"/>
              <a:gd name="connsiteX12" fmla="*/ 1433773 w 1449958"/>
              <a:gd name="connsiteY12" fmla="*/ 633450 h 1655898"/>
              <a:gd name="connsiteX13" fmla="*/ 816136 w 1449958"/>
              <a:gd name="connsiteY13" fmla="*/ 15813 h 1655898"/>
              <a:gd name="connsiteX14" fmla="*/ 813346 w 1449958"/>
              <a:gd name="connsiteY14" fmla="*/ 13208 h 1655898"/>
              <a:gd name="connsiteX15" fmla="*/ 812788 w 1449958"/>
              <a:gd name="connsiteY15" fmla="*/ 12650 h 1655898"/>
              <a:gd name="connsiteX16" fmla="*/ 809997 w 1449958"/>
              <a:gd name="connsiteY16" fmla="*/ 10418 h 1655898"/>
              <a:gd name="connsiteX17" fmla="*/ 809625 w 1449958"/>
              <a:gd name="connsiteY17" fmla="*/ 10232 h 1655898"/>
              <a:gd name="connsiteX18" fmla="*/ 806834 w 1449958"/>
              <a:gd name="connsiteY18" fmla="*/ 8372 h 1655898"/>
              <a:gd name="connsiteX19" fmla="*/ 806276 w 1449958"/>
              <a:gd name="connsiteY19" fmla="*/ 8000 h 1655898"/>
              <a:gd name="connsiteX20" fmla="*/ 802928 w 1449958"/>
              <a:gd name="connsiteY20" fmla="*/ 6139 h 1655898"/>
              <a:gd name="connsiteX21" fmla="*/ 802742 w 1449958"/>
              <a:gd name="connsiteY21" fmla="*/ 6139 h 1655898"/>
              <a:gd name="connsiteX22" fmla="*/ 799207 w 1449958"/>
              <a:gd name="connsiteY22" fmla="*/ 4465 h 1655898"/>
              <a:gd name="connsiteX23" fmla="*/ 799021 w 1449958"/>
              <a:gd name="connsiteY23" fmla="*/ 4465 h 1655898"/>
              <a:gd name="connsiteX24" fmla="*/ 791580 w 1449958"/>
              <a:gd name="connsiteY24" fmla="*/ 1860 h 1655898"/>
              <a:gd name="connsiteX25" fmla="*/ 791394 w 1449958"/>
              <a:gd name="connsiteY25" fmla="*/ 1860 h 1655898"/>
              <a:gd name="connsiteX26" fmla="*/ 783766 w 1449958"/>
              <a:gd name="connsiteY26" fmla="*/ 372 h 1655898"/>
              <a:gd name="connsiteX27" fmla="*/ 783022 w 1449958"/>
              <a:gd name="connsiteY27" fmla="*/ 372 h 1655898"/>
              <a:gd name="connsiteX28" fmla="*/ 779301 w 1449958"/>
              <a:gd name="connsiteY28" fmla="*/ 0 h 1655898"/>
              <a:gd name="connsiteX29" fmla="*/ 261751 w 1449958"/>
              <a:gd name="connsiteY29" fmla="*/ 0 h 1655898"/>
              <a:gd name="connsiteX30" fmla="*/ 0 w 1449958"/>
              <a:gd name="connsiteY30" fmla="*/ 261751 h 1655898"/>
              <a:gd name="connsiteX31" fmla="*/ 0 w 1449958"/>
              <a:gd name="connsiteY31" fmla="*/ 1394148 h 1655898"/>
              <a:gd name="connsiteX32" fmla="*/ 261751 w 1449958"/>
              <a:gd name="connsiteY32" fmla="*/ 1655899 h 1655898"/>
              <a:gd name="connsiteX33" fmla="*/ 1188207 w 1449958"/>
              <a:gd name="connsiteY33" fmla="*/ 1655899 h 1655898"/>
              <a:gd name="connsiteX34" fmla="*/ 1449958 w 1449958"/>
              <a:gd name="connsiteY34" fmla="*/ 1394148 h 1655898"/>
              <a:gd name="connsiteX35" fmla="*/ 1449958 w 1449958"/>
              <a:gd name="connsiteY35" fmla="*/ 672889 h 1655898"/>
              <a:gd name="connsiteX36" fmla="*/ 1449958 w 1449958"/>
              <a:gd name="connsiteY36" fmla="*/ 669913 h 1655898"/>
              <a:gd name="connsiteX37" fmla="*/ 832321 w 1449958"/>
              <a:gd name="connsiteY37" fmla="*/ 466948 h 1655898"/>
              <a:gd name="connsiteX38" fmla="*/ 832321 w 1449958"/>
              <a:gd name="connsiteY38" fmla="*/ 189942 h 1655898"/>
              <a:gd name="connsiteX39" fmla="*/ 1259458 w 1449958"/>
              <a:gd name="connsiteY39" fmla="*/ 617079 h 1655898"/>
              <a:gd name="connsiteX40" fmla="*/ 982452 w 1449958"/>
              <a:gd name="connsiteY40" fmla="*/ 617079 h 1655898"/>
              <a:gd name="connsiteX41" fmla="*/ 832321 w 1449958"/>
              <a:gd name="connsiteY41" fmla="*/ 466948 h 1655898"/>
              <a:gd name="connsiteX42" fmla="*/ 1338337 w 1449958"/>
              <a:gd name="connsiteY42" fmla="*/ 1393403 h 1655898"/>
              <a:gd name="connsiteX43" fmla="*/ 1188207 w 1449958"/>
              <a:gd name="connsiteY43" fmla="*/ 1543534 h 1655898"/>
              <a:gd name="connsiteX44" fmla="*/ 261751 w 1449958"/>
              <a:gd name="connsiteY44" fmla="*/ 1543534 h 1655898"/>
              <a:gd name="connsiteX45" fmla="*/ 111621 w 1449958"/>
              <a:gd name="connsiteY45" fmla="*/ 1393403 h 1655898"/>
              <a:gd name="connsiteX46" fmla="*/ 111621 w 1449958"/>
              <a:gd name="connsiteY46" fmla="*/ 261007 h 1655898"/>
              <a:gd name="connsiteX47" fmla="*/ 261751 w 1449958"/>
              <a:gd name="connsiteY47" fmla="*/ 110877 h 1655898"/>
              <a:gd name="connsiteX48" fmla="*/ 720700 w 1449958"/>
              <a:gd name="connsiteY48" fmla="*/ 110877 h 1655898"/>
              <a:gd name="connsiteX49" fmla="*/ 720700 w 1449958"/>
              <a:gd name="connsiteY49" fmla="*/ 466948 h 1655898"/>
              <a:gd name="connsiteX50" fmla="*/ 982452 w 1449958"/>
              <a:gd name="connsiteY50" fmla="*/ 728700 h 1655898"/>
              <a:gd name="connsiteX51" fmla="*/ 1338523 w 1449958"/>
              <a:gd name="connsiteY51" fmla="*/ 728700 h 1655898"/>
              <a:gd name="connsiteX52" fmla="*/ 1338523 w 1449958"/>
              <a:gd name="connsiteY52" fmla="*/ 1393403 h 1655898"/>
            </a:gdLst>
            <a:ahLst/>
            <a:cxnLst/>
            <a:rect l="l" t="t" r="r" b="b"/>
            <a:pathLst>
              <a:path w="1449958" h="1655898">
                <a:moveTo>
                  <a:pt x="1449958" y="669913"/>
                </a:moveTo>
                <a:cubicBezTo>
                  <a:pt x="1449958" y="668610"/>
                  <a:pt x="1449772" y="667308"/>
                  <a:pt x="1449586" y="666192"/>
                </a:cubicBezTo>
                <a:lnTo>
                  <a:pt x="1449586" y="665634"/>
                </a:lnTo>
                <a:cubicBezTo>
                  <a:pt x="1449214" y="663029"/>
                  <a:pt x="1448656" y="660425"/>
                  <a:pt x="1448098" y="658006"/>
                </a:cubicBezTo>
                <a:cubicBezTo>
                  <a:pt x="1447354" y="655402"/>
                  <a:pt x="1446423" y="652797"/>
                  <a:pt x="1445307" y="650379"/>
                </a:cubicBezTo>
                <a:cubicBezTo>
                  <a:pt x="1444749" y="649077"/>
                  <a:pt x="1444191" y="647960"/>
                  <a:pt x="1443633" y="646844"/>
                </a:cubicBezTo>
                <a:cubicBezTo>
                  <a:pt x="1443075" y="645728"/>
                  <a:pt x="1442331" y="644612"/>
                  <a:pt x="1441772" y="643496"/>
                </a:cubicBezTo>
                <a:cubicBezTo>
                  <a:pt x="1441587" y="643310"/>
                  <a:pt x="1441587" y="643124"/>
                  <a:pt x="1441400" y="643124"/>
                </a:cubicBezTo>
                <a:cubicBezTo>
                  <a:pt x="1440842" y="642193"/>
                  <a:pt x="1440098" y="641077"/>
                  <a:pt x="1439354" y="640147"/>
                </a:cubicBezTo>
                <a:cubicBezTo>
                  <a:pt x="1439354" y="640147"/>
                  <a:pt x="1439168" y="639961"/>
                  <a:pt x="1439168" y="639775"/>
                </a:cubicBezTo>
                <a:cubicBezTo>
                  <a:pt x="1438424" y="638845"/>
                  <a:pt x="1437680" y="637729"/>
                  <a:pt x="1436936" y="636798"/>
                </a:cubicBezTo>
                <a:lnTo>
                  <a:pt x="1436378" y="636240"/>
                </a:lnTo>
                <a:cubicBezTo>
                  <a:pt x="1435633" y="635310"/>
                  <a:pt x="1434703" y="634380"/>
                  <a:pt x="1433773" y="633450"/>
                </a:cubicBezTo>
                <a:lnTo>
                  <a:pt x="816136" y="15813"/>
                </a:lnTo>
                <a:cubicBezTo>
                  <a:pt x="815206" y="14883"/>
                  <a:pt x="814276" y="14139"/>
                  <a:pt x="813346" y="13208"/>
                </a:cubicBezTo>
                <a:lnTo>
                  <a:pt x="812788" y="12650"/>
                </a:lnTo>
                <a:lnTo>
                  <a:pt x="809997" y="10418"/>
                </a:lnTo>
                <a:cubicBezTo>
                  <a:pt x="809811" y="10418"/>
                  <a:pt x="809811" y="10232"/>
                  <a:pt x="809625" y="10232"/>
                </a:cubicBezTo>
                <a:cubicBezTo>
                  <a:pt x="808695" y="9488"/>
                  <a:pt x="807765" y="8930"/>
                  <a:pt x="806834" y="8372"/>
                </a:cubicBezTo>
                <a:cubicBezTo>
                  <a:pt x="806649" y="8186"/>
                  <a:pt x="806462" y="8186"/>
                  <a:pt x="806276" y="8000"/>
                </a:cubicBezTo>
                <a:cubicBezTo>
                  <a:pt x="805160" y="7255"/>
                  <a:pt x="804044" y="6697"/>
                  <a:pt x="802928" y="6139"/>
                </a:cubicBezTo>
                <a:lnTo>
                  <a:pt x="802742" y="6139"/>
                </a:lnTo>
                <a:cubicBezTo>
                  <a:pt x="801626" y="5581"/>
                  <a:pt x="800509" y="5023"/>
                  <a:pt x="799207" y="4465"/>
                </a:cubicBezTo>
                <a:lnTo>
                  <a:pt x="799021" y="4465"/>
                </a:lnTo>
                <a:cubicBezTo>
                  <a:pt x="796603" y="3349"/>
                  <a:pt x="793998" y="2418"/>
                  <a:pt x="791580" y="1860"/>
                </a:cubicBezTo>
                <a:lnTo>
                  <a:pt x="791394" y="1860"/>
                </a:lnTo>
                <a:cubicBezTo>
                  <a:pt x="788975" y="1116"/>
                  <a:pt x="786371" y="744"/>
                  <a:pt x="783766" y="372"/>
                </a:cubicBezTo>
                <a:lnTo>
                  <a:pt x="783022" y="372"/>
                </a:lnTo>
                <a:cubicBezTo>
                  <a:pt x="781720" y="186"/>
                  <a:pt x="780604" y="186"/>
                  <a:pt x="779301" y="0"/>
                </a:cubicBezTo>
                <a:lnTo>
                  <a:pt x="261751" y="0"/>
                </a:lnTo>
                <a:cubicBezTo>
                  <a:pt x="117388" y="0"/>
                  <a:pt x="0" y="117388"/>
                  <a:pt x="0" y="261751"/>
                </a:cubicBezTo>
                <a:lnTo>
                  <a:pt x="0" y="1394148"/>
                </a:lnTo>
                <a:cubicBezTo>
                  <a:pt x="0" y="1538511"/>
                  <a:pt x="117388" y="1655899"/>
                  <a:pt x="261751" y="1655899"/>
                </a:cubicBezTo>
                <a:lnTo>
                  <a:pt x="1188207" y="1655899"/>
                </a:lnTo>
                <a:cubicBezTo>
                  <a:pt x="1332570" y="1655899"/>
                  <a:pt x="1449958" y="1538511"/>
                  <a:pt x="1449958" y="1394148"/>
                </a:cubicBezTo>
                <a:lnTo>
                  <a:pt x="1449958" y="672889"/>
                </a:lnTo>
                <a:lnTo>
                  <a:pt x="1449958" y="669913"/>
                </a:lnTo>
                <a:close/>
                <a:moveTo>
                  <a:pt x="832321" y="466948"/>
                </a:moveTo>
                <a:lnTo>
                  <a:pt x="832321" y="189942"/>
                </a:lnTo>
                <a:lnTo>
                  <a:pt x="1259458" y="617079"/>
                </a:lnTo>
                <a:lnTo>
                  <a:pt x="982452" y="617079"/>
                </a:lnTo>
                <a:cubicBezTo>
                  <a:pt x="899666" y="617079"/>
                  <a:pt x="832321" y="549734"/>
                  <a:pt x="832321" y="466948"/>
                </a:cubicBezTo>
                <a:close/>
                <a:moveTo>
                  <a:pt x="1338337" y="1393403"/>
                </a:moveTo>
                <a:cubicBezTo>
                  <a:pt x="1338337" y="1476189"/>
                  <a:pt x="1270992" y="1543534"/>
                  <a:pt x="1188207" y="1543534"/>
                </a:cubicBezTo>
                <a:lnTo>
                  <a:pt x="261751" y="1543534"/>
                </a:lnTo>
                <a:cubicBezTo>
                  <a:pt x="178966" y="1543534"/>
                  <a:pt x="111621" y="1476189"/>
                  <a:pt x="111621" y="1393403"/>
                </a:cubicBezTo>
                <a:lnTo>
                  <a:pt x="111621" y="261007"/>
                </a:lnTo>
                <a:cubicBezTo>
                  <a:pt x="111621" y="178222"/>
                  <a:pt x="178966" y="110877"/>
                  <a:pt x="261751" y="110877"/>
                </a:cubicBezTo>
                <a:lnTo>
                  <a:pt x="720700" y="110877"/>
                </a:lnTo>
                <a:lnTo>
                  <a:pt x="720700" y="466948"/>
                </a:lnTo>
                <a:cubicBezTo>
                  <a:pt x="720700" y="611312"/>
                  <a:pt x="838088" y="728700"/>
                  <a:pt x="982452" y="728700"/>
                </a:cubicBezTo>
                <a:lnTo>
                  <a:pt x="1338523" y="728700"/>
                </a:lnTo>
                <a:lnTo>
                  <a:pt x="1338523" y="1393403"/>
                </a:lnTo>
                <a:close/>
              </a:path>
            </a:pathLst>
          </a:custGeom>
          <a:gradFill>
            <a:gsLst>
              <a:gs pos="0">
                <a:schemeClr val="bg1">
                  <a:alpha val="25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941368" y="1659773"/>
            <a:ext cx="2310908" cy="2310906"/>
          </a:xfrm>
          <a:custGeom>
            <a:avLst/>
            <a:gdLst>
              <a:gd name="T0" fmla="*/ 22 w 562"/>
              <a:gd name="T1" fmla="*/ 241 h 525"/>
              <a:gd name="T2" fmla="*/ 241 w 562"/>
              <a:gd name="T3" fmla="*/ 22 h 525"/>
              <a:gd name="T4" fmla="*/ 321 w 562"/>
              <a:gd name="T5" fmla="*/ 22 h 525"/>
              <a:gd name="T6" fmla="*/ 540 w 562"/>
              <a:gd name="T7" fmla="*/ 241 h 525"/>
              <a:gd name="T8" fmla="*/ 540 w 562"/>
              <a:gd name="T9" fmla="*/ 321 h 525"/>
              <a:gd name="T10" fmla="*/ 401 w 562"/>
              <a:gd name="T11" fmla="*/ 459 h 525"/>
              <a:gd name="T12" fmla="*/ 161 w 562"/>
              <a:gd name="T13" fmla="*/ 459 h 525"/>
              <a:gd name="T14" fmla="*/ 22 w 562"/>
              <a:gd name="T15" fmla="*/ 321 h 525"/>
              <a:gd name="T16" fmla="*/ 22 w 562"/>
              <a:gd name="T17" fmla="*/ 241 h 525"/>
            </a:gdLst>
            <a:ahLst/>
            <a:cxnLst/>
            <a:rect l="0" t="0" r="r" b="b"/>
            <a:pathLst>
              <a:path w="562" h="525">
                <a:moveTo>
                  <a:pt x="22" y="241"/>
                </a:moveTo>
                <a:cubicBezTo>
                  <a:pt x="241" y="22"/>
                  <a:pt x="241" y="22"/>
                  <a:pt x="241" y="22"/>
                </a:cubicBezTo>
                <a:cubicBezTo>
                  <a:pt x="263" y="0"/>
                  <a:pt x="299" y="0"/>
                  <a:pt x="321" y="22"/>
                </a:cubicBezTo>
                <a:cubicBezTo>
                  <a:pt x="540" y="241"/>
                  <a:pt x="540" y="241"/>
                  <a:pt x="540" y="241"/>
                </a:cubicBezTo>
                <a:cubicBezTo>
                  <a:pt x="562" y="263"/>
                  <a:pt x="562" y="299"/>
                  <a:pt x="540" y="321"/>
                </a:cubicBezTo>
                <a:cubicBezTo>
                  <a:pt x="401" y="459"/>
                  <a:pt x="401" y="459"/>
                  <a:pt x="401" y="459"/>
                </a:cubicBezTo>
                <a:cubicBezTo>
                  <a:pt x="335" y="525"/>
                  <a:pt x="227" y="525"/>
                  <a:pt x="161" y="459"/>
                </a:cubicBezTo>
                <a:cubicBezTo>
                  <a:pt x="22" y="321"/>
                  <a:pt x="22" y="321"/>
                  <a:pt x="22" y="321"/>
                </a:cubicBezTo>
                <a:cubicBezTo>
                  <a:pt x="0" y="299"/>
                  <a:pt x="0" y="263"/>
                  <a:pt x="22" y="241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31000">
                <a:schemeClr val="accent1">
                  <a:lumMod val="60000"/>
                  <a:lumOff val="40000"/>
                </a:schemeClr>
              </a:gs>
              <a:gs pos="73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  <a:effectLst>
            <a:outerShdw blurRad="444500" dist="317500" dir="5400000" sx="92000" sy="92000" algn="t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157953" y="2769255"/>
            <a:ext cx="1877738" cy="93576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2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02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460635" y="3951630"/>
            <a:ext cx="3272375" cy="65847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模型性能的初步判断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4460493" y="4721285"/>
            <a:ext cx="3272658" cy="1476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根据综合指标，当前模型存在明显问题，预测效果不佳，无法满足实际应用需求。
需从数据、模型、验证策略等多方面查找原因，提出针对性改进措施。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5507758" y="2266714"/>
            <a:ext cx="1178128" cy="1031436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25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781050" y="4065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综合指标评估</a:t>
            </a:r>
            <a:endParaRPr kumimoji="1"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17406D"/>
      </a:dk2>
      <a:lt2>
        <a:srgbClr val="DBEFF9"/>
      </a:lt2>
      <a:accent1>
        <a:srgbClr val="1467F7"/>
      </a:accent1>
      <a:accent2>
        <a:srgbClr val="0FE6F1"/>
      </a:accent2>
      <a:accent3>
        <a:srgbClr val="1467F7"/>
      </a:accent3>
      <a:accent4>
        <a:srgbClr val="0FE6F1"/>
      </a:accent4>
      <a:accent5>
        <a:srgbClr val="1467F7"/>
      </a:accent5>
      <a:accent6>
        <a:srgbClr val="0FE6F1"/>
      </a:accent6>
      <a:hlink>
        <a:srgbClr val="000000"/>
      </a:hlink>
      <a:folHlink>
        <a:srgbClr val="000000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902</Words>
  <Application>Microsoft Office PowerPoint</Application>
  <PresentationFormat>宽屏</PresentationFormat>
  <Paragraphs>169</Paragraphs>
  <Slides>26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3" baseType="lpstr">
      <vt:lpstr>Source Han Sans CN Bold</vt:lpstr>
      <vt:lpstr>Arial</vt:lpstr>
      <vt:lpstr>OPPOSans R</vt:lpstr>
      <vt:lpstr>Source Han Sans</vt:lpstr>
      <vt:lpstr>OPPOSans H</vt:lpstr>
      <vt:lpstr>OPPOSans B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志超 陈</cp:lastModifiedBy>
  <cp:revision>1</cp:revision>
  <dcterms:modified xsi:type="dcterms:W3CDTF">2025-04-22T14:45:02Z</dcterms:modified>
</cp:coreProperties>
</file>